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57" r:id="rId4"/>
    <p:sldId id="275" r:id="rId5"/>
    <p:sldId id="276" r:id="rId6"/>
    <p:sldId id="281" r:id="rId7"/>
    <p:sldId id="282" r:id="rId8"/>
    <p:sldId id="283" r:id="rId9"/>
    <p:sldId id="288" r:id="rId10"/>
    <p:sldId id="285" r:id="rId11"/>
    <p:sldId id="280" r:id="rId12"/>
    <p:sldId id="284" r:id="rId13"/>
    <p:sldId id="277" r:id="rId14"/>
    <p:sldId id="287" r:id="rId15"/>
    <p:sldId id="270" r:id="rId16"/>
    <p:sldId id="271" r:id="rId17"/>
    <p:sldId id="289" r:id="rId18"/>
    <p:sldId id="290" r:id="rId19"/>
    <p:sldId id="291" r:id="rId20"/>
    <p:sldId id="278" r:id="rId21"/>
    <p:sldId id="279" r:id="rId22"/>
  </p:sldIdLst>
  <p:sldSz cx="9144000" cy="6858000" type="screen4x3"/>
  <p:notesSz cx="6858000" cy="9144000"/>
  <p:custDataLst>
    <p:tags r:id="rId25"/>
  </p:custDataLst>
  <p:defaultTextStyle>
    <a:defPPr>
      <a:defRPr lang="en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33"/>
    <a:srgbClr val="0033CC"/>
    <a:srgbClr val="FF00F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6" autoAdjust="0"/>
  </p:normalViewPr>
  <p:slideViewPr>
    <p:cSldViewPr>
      <p:cViewPr>
        <p:scale>
          <a:sx n="100" d="100"/>
          <a:sy n="100" d="100"/>
        </p:scale>
        <p:origin x="-33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69E50-F8D1-49E0-84F5-02A0B8B434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A26DADC-0EEC-4D12-8DA1-CDC1EBB5C730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400" dirty="0" smtClean="0">
              <a:solidFill>
                <a:schemeClr val="bg2"/>
              </a:solidFill>
            </a:rPr>
            <a:t>User interfaces for </a:t>
          </a:r>
          <a:r>
            <a:rPr lang="en-IE" sz="2800" dirty="0" smtClean="0">
              <a:solidFill>
                <a:schemeClr val="bg2"/>
              </a:solidFill>
            </a:rPr>
            <a:t>pre-editing</a:t>
          </a:r>
          <a:r>
            <a:rPr lang="en-IE" sz="2400" dirty="0" smtClean="0">
              <a:solidFill>
                <a:schemeClr val="bg2"/>
              </a:solidFill>
            </a:rPr>
            <a:t>, post-editing, evaluations developed (ACCEPT portal)</a:t>
          </a:r>
        </a:p>
      </dgm:t>
    </dgm:pt>
    <dgm:pt modelId="{BC40154C-DCE2-4A2C-B25F-48D44D22F742}" type="parTrans" cxnId="{36804CEF-7A54-47DC-8FBA-D37C46579F35}">
      <dgm:prSet/>
      <dgm:spPr/>
      <dgm:t>
        <a:bodyPr/>
        <a:lstStyle/>
        <a:p>
          <a:endParaRPr lang="en-IE" sz="3200"/>
        </a:p>
      </dgm:t>
    </dgm:pt>
    <dgm:pt modelId="{B506D5B0-6A48-428E-94A2-9A8045462CC3}" type="sibTrans" cxnId="{36804CEF-7A54-47DC-8FBA-D37C46579F35}">
      <dgm:prSet/>
      <dgm:spPr/>
      <dgm:t>
        <a:bodyPr/>
        <a:lstStyle/>
        <a:p>
          <a:endParaRPr lang="en-IE" sz="3200"/>
        </a:p>
      </dgm:t>
    </dgm:pt>
    <dgm:pt modelId="{51E14B62-A5E7-4E27-BF52-4E3B3226EA3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400" dirty="0" smtClean="0">
              <a:solidFill>
                <a:schemeClr val="bg2"/>
              </a:solidFill>
            </a:rPr>
            <a:t>Set of pre-editing rules developed</a:t>
          </a:r>
          <a:endParaRPr lang="en-IE" sz="2400" dirty="0">
            <a:solidFill>
              <a:schemeClr val="bg2"/>
            </a:solidFill>
          </a:endParaRPr>
        </a:p>
      </dgm:t>
    </dgm:pt>
    <dgm:pt modelId="{D502DB38-C057-4D35-BBC9-1C95687ECBBE}" type="parTrans" cxnId="{C5776AA1-AD13-4576-89DD-7C50C474E976}">
      <dgm:prSet/>
      <dgm:spPr/>
      <dgm:t>
        <a:bodyPr/>
        <a:lstStyle/>
        <a:p>
          <a:endParaRPr lang="de-DE" sz="3200"/>
        </a:p>
      </dgm:t>
    </dgm:pt>
    <dgm:pt modelId="{529A9048-CD4A-417C-9642-DD7A6A46D494}" type="sibTrans" cxnId="{C5776AA1-AD13-4576-89DD-7C50C474E976}">
      <dgm:prSet/>
      <dgm:spPr/>
      <dgm:t>
        <a:bodyPr/>
        <a:lstStyle/>
        <a:p>
          <a:endParaRPr lang="de-DE" sz="3200"/>
        </a:p>
      </dgm:t>
    </dgm:pt>
    <dgm:pt modelId="{397D3968-7D0F-4F80-9D44-F72F2F56A09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400" dirty="0" smtClean="0">
              <a:solidFill>
                <a:schemeClr val="bg2"/>
              </a:solidFill>
            </a:rPr>
            <a:t>Pre-editing functionality deployed in the Norton Community Forum</a:t>
          </a:r>
          <a:endParaRPr lang="en-IE" sz="2400" dirty="0">
            <a:solidFill>
              <a:schemeClr val="bg2"/>
            </a:solidFill>
          </a:endParaRPr>
        </a:p>
      </dgm:t>
    </dgm:pt>
    <dgm:pt modelId="{9CE95C5E-7B09-4BD8-97E1-AA7690664D22}" type="parTrans" cxnId="{333A779E-FB35-48DA-AAF8-385575071C5C}">
      <dgm:prSet/>
      <dgm:spPr/>
      <dgm:t>
        <a:bodyPr/>
        <a:lstStyle/>
        <a:p>
          <a:endParaRPr lang="de-DE" sz="3200"/>
        </a:p>
      </dgm:t>
    </dgm:pt>
    <dgm:pt modelId="{922749AE-439B-4579-A3E8-DC6DBF478D0A}" type="sibTrans" cxnId="{333A779E-FB35-48DA-AAF8-385575071C5C}">
      <dgm:prSet/>
      <dgm:spPr/>
      <dgm:t>
        <a:bodyPr/>
        <a:lstStyle/>
        <a:p>
          <a:endParaRPr lang="de-DE" sz="3200"/>
        </a:p>
      </dgm:t>
    </dgm:pt>
    <dgm:pt modelId="{0BAA8229-8FA4-4C09-AC6E-2045E1A5350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400" dirty="0" smtClean="0">
              <a:solidFill>
                <a:schemeClr val="bg2"/>
              </a:solidFill>
            </a:rPr>
            <a:t>Scientific papers published; Special Interest Group established with representatives from industry and NGOs</a:t>
          </a:r>
          <a:endParaRPr lang="en-IE" sz="2400" dirty="0">
            <a:solidFill>
              <a:schemeClr val="bg2"/>
            </a:solidFill>
          </a:endParaRPr>
        </a:p>
      </dgm:t>
    </dgm:pt>
    <dgm:pt modelId="{E8BCFEA7-F3FC-4384-AD19-A97E9E212732}" type="parTrans" cxnId="{414CE8C7-3D6F-4DCA-A42A-DBCF8F1DF66E}">
      <dgm:prSet/>
      <dgm:spPr/>
      <dgm:t>
        <a:bodyPr/>
        <a:lstStyle/>
        <a:p>
          <a:endParaRPr lang="de-DE" sz="3200"/>
        </a:p>
      </dgm:t>
    </dgm:pt>
    <dgm:pt modelId="{9615855F-985A-4E09-A1C8-3EBF61134E09}" type="sibTrans" cxnId="{414CE8C7-3D6F-4DCA-A42A-DBCF8F1DF66E}">
      <dgm:prSet/>
      <dgm:spPr/>
      <dgm:t>
        <a:bodyPr/>
        <a:lstStyle/>
        <a:p>
          <a:endParaRPr lang="de-DE" sz="3200"/>
        </a:p>
      </dgm:t>
    </dgm:pt>
    <dgm:pt modelId="{9DB04A2A-34AF-4C9D-9F03-50553EBAE77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400" dirty="0" smtClean="0">
              <a:solidFill>
                <a:schemeClr val="bg2"/>
              </a:solidFill>
            </a:rPr>
            <a:t>Working with the TWB community; first evaluations with post-editing carried out</a:t>
          </a:r>
          <a:endParaRPr lang="en-IE" sz="2400" dirty="0">
            <a:solidFill>
              <a:schemeClr val="bg2"/>
            </a:solidFill>
          </a:endParaRPr>
        </a:p>
      </dgm:t>
    </dgm:pt>
    <dgm:pt modelId="{8CF0CAE0-0E11-4B4C-A427-E46099D54A96}" type="parTrans" cxnId="{41237C53-9820-4B0E-ACCD-174EE9F6FCBB}">
      <dgm:prSet/>
      <dgm:spPr/>
      <dgm:t>
        <a:bodyPr/>
        <a:lstStyle/>
        <a:p>
          <a:endParaRPr lang="de-DE" sz="3200"/>
        </a:p>
      </dgm:t>
    </dgm:pt>
    <dgm:pt modelId="{422754A7-3D4F-420A-B051-99AB1859B634}" type="sibTrans" cxnId="{41237C53-9820-4B0E-ACCD-174EE9F6FCBB}">
      <dgm:prSet/>
      <dgm:spPr/>
      <dgm:t>
        <a:bodyPr/>
        <a:lstStyle/>
        <a:p>
          <a:endParaRPr lang="de-DE" sz="3200"/>
        </a:p>
      </dgm:t>
    </dgm:pt>
    <dgm:pt modelId="{DD0CC19E-7350-4633-85A5-35D64B8BE3A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400" smtClean="0">
              <a:solidFill>
                <a:schemeClr val="bg2"/>
              </a:solidFill>
            </a:rPr>
            <a:t>Baseline </a:t>
          </a:r>
          <a:r>
            <a:rPr lang="en-IE" sz="2400" dirty="0" smtClean="0">
              <a:solidFill>
                <a:schemeClr val="bg2"/>
              </a:solidFill>
            </a:rPr>
            <a:t>SMT engines generated</a:t>
          </a:r>
        </a:p>
      </dgm:t>
    </dgm:pt>
    <dgm:pt modelId="{ADEE8942-F9DC-40BC-8066-F98F0491D6ED}" type="parTrans" cxnId="{BBCE854C-EAED-4991-91EC-B8AF4F3FAB29}">
      <dgm:prSet/>
      <dgm:spPr/>
      <dgm:t>
        <a:bodyPr/>
        <a:lstStyle/>
        <a:p>
          <a:endParaRPr lang="de-DE" sz="3200"/>
        </a:p>
      </dgm:t>
    </dgm:pt>
    <dgm:pt modelId="{3D025F20-F9B4-4C3D-BCDE-9D858829809F}" type="sibTrans" cxnId="{BBCE854C-EAED-4991-91EC-B8AF4F3FAB29}">
      <dgm:prSet/>
      <dgm:spPr/>
      <dgm:t>
        <a:bodyPr/>
        <a:lstStyle/>
        <a:p>
          <a:endParaRPr lang="de-DE" sz="3200"/>
        </a:p>
      </dgm:t>
    </dgm:pt>
    <dgm:pt modelId="{431A4EBE-9429-424D-B29B-C3B00427D81C}" type="pres">
      <dgm:prSet presAssocID="{BBA69E50-F8D1-49E0-84F5-02A0B8B434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17A9B3D-7FD4-4750-874C-EE3ACBA57A73}" type="pres">
      <dgm:prSet presAssocID="{3A26DADC-0EEC-4D12-8DA1-CDC1EBB5C73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5DFB2F6-9EB0-4117-9766-4C22A1339F37}" type="pres">
      <dgm:prSet presAssocID="{B506D5B0-6A48-428E-94A2-9A8045462CC3}" presName="spacer" presStyleCnt="0"/>
      <dgm:spPr/>
      <dgm:t>
        <a:bodyPr/>
        <a:lstStyle/>
        <a:p>
          <a:endParaRPr lang="en-IE"/>
        </a:p>
      </dgm:t>
    </dgm:pt>
    <dgm:pt modelId="{B57EF507-3316-45A2-B8C1-4F90DA1DA0D1}" type="pres">
      <dgm:prSet presAssocID="{DD0CC19E-7350-4633-85A5-35D64B8BE3A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1F6930-8D0F-4D6E-92C3-15D48B71DE38}" type="pres">
      <dgm:prSet presAssocID="{3D025F20-F9B4-4C3D-BCDE-9D858829809F}" presName="spacer" presStyleCnt="0"/>
      <dgm:spPr/>
    </dgm:pt>
    <dgm:pt modelId="{B0498D28-097A-4FE1-9C40-9C578FE78835}" type="pres">
      <dgm:prSet presAssocID="{51E14B62-A5E7-4E27-BF52-4E3B3226EA3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7D113-DC8A-4C8C-8632-33C2C25B9C42}" type="pres">
      <dgm:prSet presAssocID="{529A9048-CD4A-417C-9642-DD7A6A46D494}" presName="spacer" presStyleCnt="0"/>
      <dgm:spPr/>
    </dgm:pt>
    <dgm:pt modelId="{F4B711E3-4365-4BFD-AA17-438D84A2C510}" type="pres">
      <dgm:prSet presAssocID="{397D3968-7D0F-4F80-9D44-F72F2F56A09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14D216-E601-49C3-AE1D-0166B27BDD04}" type="pres">
      <dgm:prSet presAssocID="{922749AE-439B-4579-A3E8-DC6DBF478D0A}" presName="spacer" presStyleCnt="0"/>
      <dgm:spPr/>
    </dgm:pt>
    <dgm:pt modelId="{2F29017D-B476-4DD7-B434-728F00C9B7C5}" type="pres">
      <dgm:prSet presAssocID="{9DB04A2A-34AF-4C9D-9F03-50553EBAE77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04C0AB-7467-423E-AEF0-0113589DD932}" type="pres">
      <dgm:prSet presAssocID="{422754A7-3D4F-420A-B051-99AB1859B634}" presName="spacer" presStyleCnt="0"/>
      <dgm:spPr/>
    </dgm:pt>
    <dgm:pt modelId="{E7A0BEB6-8922-403D-9373-9ABC528C2D5E}" type="pres">
      <dgm:prSet presAssocID="{0BAA8229-8FA4-4C09-AC6E-2045E1A535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432A889-E740-442B-911A-5E6AC63EF14A}" type="presOf" srcId="{0BAA8229-8FA4-4C09-AC6E-2045E1A53507}" destId="{E7A0BEB6-8922-403D-9373-9ABC528C2D5E}" srcOrd="0" destOrd="0" presId="urn:microsoft.com/office/officeart/2005/8/layout/vList2"/>
    <dgm:cxn modelId="{0F889670-E83B-4DB7-9891-2AC5FB7EC595}" type="presOf" srcId="{51E14B62-A5E7-4E27-BF52-4E3B3226EA3B}" destId="{B0498D28-097A-4FE1-9C40-9C578FE78835}" srcOrd="0" destOrd="0" presId="urn:microsoft.com/office/officeart/2005/8/layout/vList2"/>
    <dgm:cxn modelId="{C5776AA1-AD13-4576-89DD-7C50C474E976}" srcId="{BBA69E50-F8D1-49E0-84F5-02A0B8B4341F}" destId="{51E14B62-A5E7-4E27-BF52-4E3B3226EA3B}" srcOrd="2" destOrd="0" parTransId="{D502DB38-C057-4D35-BBC9-1C95687ECBBE}" sibTransId="{529A9048-CD4A-417C-9642-DD7A6A46D494}"/>
    <dgm:cxn modelId="{D77FB754-289F-461A-B3CB-8F894556D215}" type="presOf" srcId="{BBA69E50-F8D1-49E0-84F5-02A0B8B4341F}" destId="{431A4EBE-9429-424D-B29B-C3B00427D81C}" srcOrd="0" destOrd="0" presId="urn:microsoft.com/office/officeart/2005/8/layout/vList2"/>
    <dgm:cxn modelId="{414CE8C7-3D6F-4DCA-A42A-DBCF8F1DF66E}" srcId="{BBA69E50-F8D1-49E0-84F5-02A0B8B4341F}" destId="{0BAA8229-8FA4-4C09-AC6E-2045E1A53507}" srcOrd="5" destOrd="0" parTransId="{E8BCFEA7-F3FC-4384-AD19-A97E9E212732}" sibTransId="{9615855F-985A-4E09-A1C8-3EBF61134E09}"/>
    <dgm:cxn modelId="{E8C42081-EBCD-40AA-87B8-EE572EE707F9}" type="presOf" srcId="{9DB04A2A-34AF-4C9D-9F03-50553EBAE778}" destId="{2F29017D-B476-4DD7-B434-728F00C9B7C5}" srcOrd="0" destOrd="0" presId="urn:microsoft.com/office/officeart/2005/8/layout/vList2"/>
    <dgm:cxn modelId="{36804CEF-7A54-47DC-8FBA-D37C46579F35}" srcId="{BBA69E50-F8D1-49E0-84F5-02A0B8B4341F}" destId="{3A26DADC-0EEC-4D12-8DA1-CDC1EBB5C730}" srcOrd="0" destOrd="0" parTransId="{BC40154C-DCE2-4A2C-B25F-48D44D22F742}" sibTransId="{B506D5B0-6A48-428E-94A2-9A8045462CC3}"/>
    <dgm:cxn modelId="{BBCE854C-EAED-4991-91EC-B8AF4F3FAB29}" srcId="{BBA69E50-F8D1-49E0-84F5-02A0B8B4341F}" destId="{DD0CC19E-7350-4633-85A5-35D64B8BE3AB}" srcOrd="1" destOrd="0" parTransId="{ADEE8942-F9DC-40BC-8066-F98F0491D6ED}" sibTransId="{3D025F20-F9B4-4C3D-BCDE-9D858829809F}"/>
    <dgm:cxn modelId="{F3EE0C43-4095-4495-A600-34458E54BD63}" type="presOf" srcId="{397D3968-7D0F-4F80-9D44-F72F2F56A09C}" destId="{F4B711E3-4365-4BFD-AA17-438D84A2C510}" srcOrd="0" destOrd="0" presId="urn:microsoft.com/office/officeart/2005/8/layout/vList2"/>
    <dgm:cxn modelId="{E49D2826-9E53-40A3-AB62-A9C1E6763CE9}" type="presOf" srcId="{3A26DADC-0EEC-4D12-8DA1-CDC1EBB5C730}" destId="{F17A9B3D-7FD4-4750-874C-EE3ACBA57A73}" srcOrd="0" destOrd="0" presId="urn:microsoft.com/office/officeart/2005/8/layout/vList2"/>
    <dgm:cxn modelId="{A8E7B61C-3585-42B9-83DC-ECE2380F2440}" type="presOf" srcId="{DD0CC19E-7350-4633-85A5-35D64B8BE3AB}" destId="{B57EF507-3316-45A2-B8C1-4F90DA1DA0D1}" srcOrd="0" destOrd="0" presId="urn:microsoft.com/office/officeart/2005/8/layout/vList2"/>
    <dgm:cxn modelId="{333A779E-FB35-48DA-AAF8-385575071C5C}" srcId="{BBA69E50-F8D1-49E0-84F5-02A0B8B4341F}" destId="{397D3968-7D0F-4F80-9D44-F72F2F56A09C}" srcOrd="3" destOrd="0" parTransId="{9CE95C5E-7B09-4BD8-97E1-AA7690664D22}" sibTransId="{922749AE-439B-4579-A3E8-DC6DBF478D0A}"/>
    <dgm:cxn modelId="{41237C53-9820-4B0E-ACCD-174EE9F6FCBB}" srcId="{BBA69E50-F8D1-49E0-84F5-02A0B8B4341F}" destId="{9DB04A2A-34AF-4C9D-9F03-50553EBAE778}" srcOrd="4" destOrd="0" parTransId="{8CF0CAE0-0E11-4B4C-A427-E46099D54A96}" sibTransId="{422754A7-3D4F-420A-B051-99AB1859B634}"/>
    <dgm:cxn modelId="{2C2004C2-5495-433F-A5A1-7BBEAB66678A}" type="presParOf" srcId="{431A4EBE-9429-424D-B29B-C3B00427D81C}" destId="{F17A9B3D-7FD4-4750-874C-EE3ACBA57A73}" srcOrd="0" destOrd="0" presId="urn:microsoft.com/office/officeart/2005/8/layout/vList2"/>
    <dgm:cxn modelId="{519FB8D6-AD4A-44E0-959A-5A8EF50A239F}" type="presParOf" srcId="{431A4EBE-9429-424D-B29B-C3B00427D81C}" destId="{15DFB2F6-9EB0-4117-9766-4C22A1339F37}" srcOrd="1" destOrd="0" presId="urn:microsoft.com/office/officeart/2005/8/layout/vList2"/>
    <dgm:cxn modelId="{660A4CE5-520A-42E5-8267-192902C09ECD}" type="presParOf" srcId="{431A4EBE-9429-424D-B29B-C3B00427D81C}" destId="{B57EF507-3316-45A2-B8C1-4F90DA1DA0D1}" srcOrd="2" destOrd="0" presId="urn:microsoft.com/office/officeart/2005/8/layout/vList2"/>
    <dgm:cxn modelId="{D0D59993-68D4-4101-9BDD-B22FA3D658ED}" type="presParOf" srcId="{431A4EBE-9429-424D-B29B-C3B00427D81C}" destId="{441F6930-8D0F-4D6E-92C3-15D48B71DE38}" srcOrd="3" destOrd="0" presId="urn:microsoft.com/office/officeart/2005/8/layout/vList2"/>
    <dgm:cxn modelId="{15110EAA-4E1A-4000-BF1F-63A00E2F4EEC}" type="presParOf" srcId="{431A4EBE-9429-424D-B29B-C3B00427D81C}" destId="{B0498D28-097A-4FE1-9C40-9C578FE78835}" srcOrd="4" destOrd="0" presId="urn:microsoft.com/office/officeart/2005/8/layout/vList2"/>
    <dgm:cxn modelId="{2D6B44D5-035C-451D-8DDF-BC2AEA4A541B}" type="presParOf" srcId="{431A4EBE-9429-424D-B29B-C3B00427D81C}" destId="{AC37D113-DC8A-4C8C-8632-33C2C25B9C42}" srcOrd="5" destOrd="0" presId="urn:microsoft.com/office/officeart/2005/8/layout/vList2"/>
    <dgm:cxn modelId="{1C5E2037-A180-47C1-AFA0-ACC4395B1FED}" type="presParOf" srcId="{431A4EBE-9429-424D-B29B-C3B00427D81C}" destId="{F4B711E3-4365-4BFD-AA17-438D84A2C510}" srcOrd="6" destOrd="0" presId="urn:microsoft.com/office/officeart/2005/8/layout/vList2"/>
    <dgm:cxn modelId="{1899CA44-6DD6-4805-85B4-D1B31A7A48F4}" type="presParOf" srcId="{431A4EBE-9429-424D-B29B-C3B00427D81C}" destId="{C114D216-E601-49C3-AE1D-0166B27BDD04}" srcOrd="7" destOrd="0" presId="urn:microsoft.com/office/officeart/2005/8/layout/vList2"/>
    <dgm:cxn modelId="{C90F2607-B570-48B9-83B6-18FE387E4A89}" type="presParOf" srcId="{431A4EBE-9429-424D-B29B-C3B00427D81C}" destId="{2F29017D-B476-4DD7-B434-728F00C9B7C5}" srcOrd="8" destOrd="0" presId="urn:microsoft.com/office/officeart/2005/8/layout/vList2"/>
    <dgm:cxn modelId="{41706AAE-881D-43E9-8804-989FC3923FCD}" type="presParOf" srcId="{431A4EBE-9429-424D-B29B-C3B00427D81C}" destId="{E504C0AB-7467-423E-AEF0-0113589DD932}" srcOrd="9" destOrd="0" presId="urn:microsoft.com/office/officeart/2005/8/layout/vList2"/>
    <dgm:cxn modelId="{C987AAD5-0186-45A5-9CBF-D66F1229EEA6}" type="presParOf" srcId="{431A4EBE-9429-424D-B29B-C3B00427D81C}" destId="{E7A0BEB6-8922-403D-9373-9ABC528C2D5E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A9B3D-7FD4-4750-874C-EE3ACBA57A73}">
      <dsp:nvSpPr>
        <dsp:cNvPr id="0" name=""/>
        <dsp:cNvSpPr/>
      </dsp:nvSpPr>
      <dsp:spPr>
        <a:xfrm>
          <a:off x="0" y="1339"/>
          <a:ext cx="8640961" cy="85323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solidFill>
                <a:schemeClr val="bg2"/>
              </a:solidFill>
            </a:rPr>
            <a:t>User interfaces for </a:t>
          </a:r>
          <a:r>
            <a:rPr lang="en-IE" sz="2800" kern="1200" dirty="0" smtClean="0">
              <a:solidFill>
                <a:schemeClr val="bg2"/>
              </a:solidFill>
            </a:rPr>
            <a:t>pre-editing</a:t>
          </a:r>
          <a:r>
            <a:rPr lang="en-IE" sz="2400" kern="1200" dirty="0" smtClean="0">
              <a:solidFill>
                <a:schemeClr val="bg2"/>
              </a:solidFill>
            </a:rPr>
            <a:t>, post-editing, evaluations developed (ACCEPT portal)</a:t>
          </a:r>
        </a:p>
      </dsp:txBody>
      <dsp:txXfrm>
        <a:off x="41651" y="42990"/>
        <a:ext cx="8557659" cy="769929"/>
      </dsp:txXfrm>
    </dsp:sp>
    <dsp:sp modelId="{B57EF507-3316-45A2-B8C1-4F90DA1DA0D1}">
      <dsp:nvSpPr>
        <dsp:cNvPr id="0" name=""/>
        <dsp:cNvSpPr/>
      </dsp:nvSpPr>
      <dsp:spPr>
        <a:xfrm>
          <a:off x="0" y="867072"/>
          <a:ext cx="8640961" cy="85323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smtClean="0">
              <a:solidFill>
                <a:schemeClr val="bg2"/>
              </a:solidFill>
            </a:rPr>
            <a:t>Baseline </a:t>
          </a:r>
          <a:r>
            <a:rPr lang="en-IE" sz="2400" kern="1200" dirty="0" smtClean="0">
              <a:solidFill>
                <a:schemeClr val="bg2"/>
              </a:solidFill>
            </a:rPr>
            <a:t>SMT engines generated</a:t>
          </a:r>
        </a:p>
      </dsp:txBody>
      <dsp:txXfrm>
        <a:off x="41651" y="908723"/>
        <a:ext cx="8557659" cy="769929"/>
      </dsp:txXfrm>
    </dsp:sp>
    <dsp:sp modelId="{B0498D28-097A-4FE1-9C40-9C578FE78835}">
      <dsp:nvSpPr>
        <dsp:cNvPr id="0" name=""/>
        <dsp:cNvSpPr/>
      </dsp:nvSpPr>
      <dsp:spPr>
        <a:xfrm>
          <a:off x="0" y="1732805"/>
          <a:ext cx="8640961" cy="85323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solidFill>
                <a:schemeClr val="bg2"/>
              </a:solidFill>
            </a:rPr>
            <a:t>Set of pre-editing rules developed</a:t>
          </a:r>
          <a:endParaRPr lang="en-IE" sz="2400" kern="1200" dirty="0">
            <a:solidFill>
              <a:schemeClr val="bg2"/>
            </a:solidFill>
          </a:endParaRPr>
        </a:p>
      </dsp:txBody>
      <dsp:txXfrm>
        <a:off x="41651" y="1774456"/>
        <a:ext cx="8557659" cy="769929"/>
      </dsp:txXfrm>
    </dsp:sp>
    <dsp:sp modelId="{F4B711E3-4365-4BFD-AA17-438D84A2C510}">
      <dsp:nvSpPr>
        <dsp:cNvPr id="0" name=""/>
        <dsp:cNvSpPr/>
      </dsp:nvSpPr>
      <dsp:spPr>
        <a:xfrm>
          <a:off x="0" y="2598538"/>
          <a:ext cx="8640961" cy="85323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solidFill>
                <a:schemeClr val="bg2"/>
              </a:solidFill>
            </a:rPr>
            <a:t>Pre-editing functionality deployed in the Norton Community Forum</a:t>
          </a:r>
          <a:endParaRPr lang="en-IE" sz="2400" kern="1200" dirty="0">
            <a:solidFill>
              <a:schemeClr val="bg2"/>
            </a:solidFill>
          </a:endParaRPr>
        </a:p>
      </dsp:txBody>
      <dsp:txXfrm>
        <a:off x="41651" y="2640189"/>
        <a:ext cx="8557659" cy="769929"/>
      </dsp:txXfrm>
    </dsp:sp>
    <dsp:sp modelId="{2F29017D-B476-4DD7-B434-728F00C9B7C5}">
      <dsp:nvSpPr>
        <dsp:cNvPr id="0" name=""/>
        <dsp:cNvSpPr/>
      </dsp:nvSpPr>
      <dsp:spPr>
        <a:xfrm>
          <a:off x="0" y="3464271"/>
          <a:ext cx="8640961" cy="85323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solidFill>
                <a:schemeClr val="bg2"/>
              </a:solidFill>
            </a:rPr>
            <a:t>Working with the TWB community; first evaluations with post-editing carried out</a:t>
          </a:r>
          <a:endParaRPr lang="en-IE" sz="2400" kern="1200" dirty="0">
            <a:solidFill>
              <a:schemeClr val="bg2"/>
            </a:solidFill>
          </a:endParaRPr>
        </a:p>
      </dsp:txBody>
      <dsp:txXfrm>
        <a:off x="41651" y="3505922"/>
        <a:ext cx="8557659" cy="769929"/>
      </dsp:txXfrm>
    </dsp:sp>
    <dsp:sp modelId="{E7A0BEB6-8922-403D-9373-9ABC528C2D5E}">
      <dsp:nvSpPr>
        <dsp:cNvPr id="0" name=""/>
        <dsp:cNvSpPr/>
      </dsp:nvSpPr>
      <dsp:spPr>
        <a:xfrm>
          <a:off x="0" y="4330005"/>
          <a:ext cx="8640961" cy="85323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solidFill>
                <a:schemeClr val="bg2"/>
              </a:solidFill>
            </a:rPr>
            <a:t>Scientific papers published; Special Interest Group established with representatives from industry and NGOs</a:t>
          </a:r>
          <a:endParaRPr lang="en-IE" sz="2400" kern="1200" dirty="0">
            <a:solidFill>
              <a:schemeClr val="bg2"/>
            </a:solidFill>
          </a:endParaRPr>
        </a:p>
      </dsp:txBody>
      <dsp:txXfrm>
        <a:off x="41651" y="4371656"/>
        <a:ext cx="8557659" cy="76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DE9B-0B50-43B7-92FE-1A45D2AB98EA}" type="datetimeFigureOut">
              <a:rPr lang="fr-CH" smtClean="0"/>
              <a:pPr/>
              <a:t>02.05.2013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8D14-993A-4BFB-A1D4-2F8B1D8D9E7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9948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9C447-1BDD-4F86-AC98-4B8A8A735E38}" type="datetimeFigureOut">
              <a:rPr lang="en-IE" smtClean="0"/>
              <a:pPr/>
              <a:t>02/05/2013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FD00B-DA8C-4AED-85B7-5EF8C24B965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49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3930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45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98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1976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902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5B86B-2B5A-4070-BC20-978917ECD40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0714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740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95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718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33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054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445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509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71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171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FD00B-DA8C-4AED-85B7-5EF8C24B965A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445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75656" y="6478220"/>
            <a:ext cx="61206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dirty="0" smtClean="0">
                <a:solidFill>
                  <a:srgbClr val="339933"/>
                </a:solidFill>
              </a:rPr>
              <a:t>Help communities share knowledge more effectively across the language barrier</a:t>
            </a:r>
            <a:endParaRPr lang="en-IE" sz="1400" b="1" dirty="0" smtClean="0">
              <a:solidFill>
                <a:srgbClr val="339933"/>
              </a:solidFill>
            </a:endParaRP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1547664" y="59896"/>
            <a:ext cx="5976664" cy="1496896"/>
            <a:chOff x="1403648" y="476672"/>
            <a:chExt cx="5976664" cy="1496896"/>
          </a:xfrm>
        </p:grpSpPr>
        <p:sp>
          <p:nvSpPr>
            <p:cNvPr id="2" name="Rectangle à coins arrondis 1"/>
            <p:cNvSpPr/>
            <p:nvPr userDrawn="1"/>
          </p:nvSpPr>
          <p:spPr>
            <a:xfrm>
              <a:off x="1403648" y="476672"/>
              <a:ext cx="5976664" cy="1368152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11" name="Picture 2" descr="D:\Work\Projets\ACCEPT\Outputs\D 10.1 Project Logo\accept-log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812" y="527077"/>
              <a:ext cx="3384375" cy="117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 userDrawn="1"/>
          </p:nvSpPr>
          <p:spPr>
            <a:xfrm>
              <a:off x="1998456" y="1327237"/>
              <a:ext cx="50577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dirty="0" smtClean="0">
                  <a:solidFill>
                    <a:srgbClr val="000000"/>
                  </a:solidFill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</a:rPr>
                <a:t>A</a:t>
              </a:r>
              <a:r>
                <a:rPr lang="en-US" b="0" dirty="0" smtClean="0">
                  <a:solidFill>
                    <a:srgbClr val="000000"/>
                  </a:solidFill>
                </a:rPr>
                <a:t>utomated </a:t>
              </a:r>
              <a:r>
                <a:rPr lang="en-US" b="1" dirty="0" smtClean="0">
                  <a:solidFill>
                    <a:srgbClr val="000000"/>
                  </a:solidFill>
                </a:rPr>
                <a:t>C</a:t>
              </a:r>
              <a:r>
                <a:rPr lang="en-US" b="0" dirty="0" smtClean="0">
                  <a:solidFill>
                    <a:srgbClr val="000000"/>
                  </a:solidFill>
                </a:rPr>
                <a:t>ommunity </a:t>
              </a:r>
              <a:r>
                <a:rPr lang="en-US" b="1" dirty="0" smtClean="0">
                  <a:solidFill>
                    <a:srgbClr val="000000"/>
                  </a:solidFill>
                </a:rPr>
                <a:t>C</a:t>
              </a:r>
              <a:r>
                <a:rPr lang="en-US" b="0" dirty="0" smtClean="0">
                  <a:solidFill>
                    <a:srgbClr val="000000"/>
                  </a:solidFill>
                </a:rPr>
                <a:t>ontent </a:t>
              </a:r>
              <a:r>
                <a:rPr lang="en-US" b="1" dirty="0" smtClean="0">
                  <a:solidFill>
                    <a:srgbClr val="000000"/>
                  </a:solidFill>
                </a:rPr>
                <a:t>E</a:t>
              </a:r>
              <a:r>
                <a:rPr lang="en-US" b="0" dirty="0" smtClean="0">
                  <a:solidFill>
                    <a:srgbClr val="000000"/>
                  </a:solidFill>
                </a:rPr>
                <a:t>diting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P</a:t>
              </a:r>
              <a:r>
                <a:rPr lang="en-US" b="0" dirty="0" err="1" smtClean="0">
                  <a:solidFill>
                    <a:srgbClr val="000000"/>
                  </a:solidFill>
                </a:rPr>
                <a:t>or</a:t>
              </a:r>
              <a:r>
                <a:rPr lang="en-US" b="1" dirty="0" err="1" smtClean="0">
                  <a:solidFill>
                    <a:srgbClr val="000000"/>
                  </a:solidFill>
                </a:rPr>
                <a:t>T</a:t>
              </a:r>
              <a:r>
                <a:rPr lang="en-US" b="0" dirty="0" err="1" smtClean="0">
                  <a:solidFill>
                    <a:srgbClr val="000000"/>
                  </a:solidFill>
                </a:rPr>
                <a:t>al</a:t>
              </a:r>
              <a:r>
                <a:rPr lang="en-US" b="0" dirty="0" smtClean="0">
                  <a:solidFill>
                    <a:srgbClr val="000000"/>
                  </a:solidFill>
                </a:rPr>
                <a:t> </a:t>
              </a:r>
              <a:endParaRPr lang="fr-CH" b="0" dirty="0" smtClean="0">
                <a:solidFill>
                  <a:srgbClr val="000000"/>
                </a:solidFill>
              </a:endParaRPr>
            </a:p>
            <a:p>
              <a:endParaRPr lang="fr-CH" b="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525344"/>
            <a:ext cx="2232248" cy="313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IE" smtClean="0"/>
              <a:t>ACCEPT at M3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B38B-6022-44D3-A5C7-F6F8E90C866D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8" name="Picture 7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9" name="Picture 8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10" name="Picture 9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1" name="Picture 10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2" name="Picture 11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3" name="Picture 12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419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525344"/>
            <a:ext cx="2232248" cy="313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IE" smtClean="0"/>
              <a:t>ACCEPT at M3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40C3E-C1A8-4F88-812F-8FF9960EC443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8" name="Picture 7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9" name="Picture 8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10" name="Picture 9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1" name="Picture 10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2" name="Picture 11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3" name="Picture 12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xx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0663"/>
            <a:ext cx="91567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5615136"/>
            <a:ext cx="8382000" cy="838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40C3E-C1A8-4F88-812F-8FF9960EC443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8" name="Picture 7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9" name="Picture 8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10" name="Picture 9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1" name="Picture 10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2" name="Picture 11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3" name="Picture 12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5471120"/>
            <a:ext cx="8382000" cy="838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0"/>
          <p:cNvSpPr/>
          <p:nvPr userDrawn="1"/>
        </p:nvSpPr>
        <p:spPr>
          <a:xfrm>
            <a:off x="179512" y="1052736"/>
            <a:ext cx="8784976" cy="5400600"/>
          </a:xfrm>
          <a:prstGeom prst="roundRect">
            <a:avLst>
              <a:gd name="adj" fmla="val 351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 w="15875">
                  <a:solidFill>
                    <a:schemeClr val="tx1"/>
                  </a:solidFill>
                </a:ln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0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1608" y="6569968"/>
            <a:ext cx="442392" cy="28803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BE5D7ED-2719-4D5A-8C38-B986194A7352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7180"/>
            <a:ext cx="866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 userDrawn="1"/>
        </p:nvGrpSpPr>
        <p:grpSpPr>
          <a:xfrm>
            <a:off x="3498404" y="6525344"/>
            <a:ext cx="5129267" cy="332656"/>
            <a:chOff x="3498404" y="6525344"/>
            <a:chExt cx="5129267" cy="332656"/>
          </a:xfrm>
        </p:grpSpPr>
        <p:pic>
          <p:nvPicPr>
            <p:cNvPr id="8" name="Picture 7" descr="unigeneva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4860032" y="6525344"/>
              <a:ext cx="997444" cy="332656"/>
            </a:xfrm>
            <a:prstGeom prst="rect">
              <a:avLst/>
            </a:prstGeom>
          </p:spPr>
        </p:pic>
        <p:pic>
          <p:nvPicPr>
            <p:cNvPr id="12" name="Picture 11" descr="unedin.bmp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5868144" y="6525344"/>
              <a:ext cx="360040" cy="332656"/>
            </a:xfrm>
            <a:prstGeom prst="rect">
              <a:avLst/>
            </a:prstGeom>
          </p:spPr>
        </p:pic>
        <p:pic>
          <p:nvPicPr>
            <p:cNvPr id="10" name="Picture 9" descr="Sym_logo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596336" y="6525344"/>
              <a:ext cx="1031335" cy="272272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6569026"/>
              <a:ext cx="1200913" cy="245293"/>
            </a:xfrm>
            <a:prstGeom prst="rect">
              <a:avLst/>
            </a:prstGeom>
          </p:spPr>
        </p:pic>
        <p:pic>
          <p:nvPicPr>
            <p:cNvPr id="13" name="Picture 3" descr="D:\Work\Projets\ACCEPT\Site UNIGE\logo_lexcelera_innovatingtrans_sm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404" y="6576848"/>
              <a:ext cx="1323504" cy="22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A93E-83D9-4D51-A8E1-7C9F2E1D52E9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8" name="Picture 7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9" name="Picture 8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10" name="Picture 9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1" name="Picture 10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2" name="Picture 11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3" name="Picture 12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D866-07E1-4B5C-9668-B7070F7B59A6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9" name="Picture 8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10" name="Picture 9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11" name="Picture 10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2" name="Picture 11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3" name="Picture 12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4" name="Picture 13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5398-0B8C-445C-ACE2-F396DAE6D47D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11" name="Picture 10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12" name="Picture 11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13" name="Picture 12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4" name="Picture 13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5" name="Picture 14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6" name="Picture 15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7F092-A351-42EE-8AF5-29CEA7F38485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47864" y="6525344"/>
            <a:ext cx="4896544" cy="332656"/>
            <a:chOff x="3203848" y="6525344"/>
            <a:chExt cx="4896544" cy="332656"/>
          </a:xfrm>
        </p:grpSpPr>
        <p:pic>
          <p:nvPicPr>
            <p:cNvPr id="7" name="Picture 6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8" name="Picture 7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9" name="Picture 8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0" name="Picture 9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1" name="Picture 10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2" name="Picture 11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1600" y="6525344"/>
            <a:ext cx="2232248" cy="313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IE" smtClean="0"/>
              <a:t>ACCEPT at M3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B5A8C-C4DD-43D0-9F1E-ED48240AC13E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6" name="Picture 5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7" name="Picture 6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8" name="Picture 7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9" name="Picture 8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0" name="Picture 9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1" name="Picture 10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600" y="6525344"/>
            <a:ext cx="2232248" cy="313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IE" smtClean="0"/>
              <a:t>ACCEPT at M3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F0A5-A8DE-4824-93F5-EB76C76461E8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9" name="Picture 8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10" name="Picture 9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11" name="Picture 10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2" name="Picture 11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3" name="Picture 12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4" name="Picture 13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600" y="6525344"/>
            <a:ext cx="2232248" cy="313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IE" smtClean="0"/>
              <a:t>ACCEPT at M3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7610-060C-4AE8-892D-C90183804FAC}" type="slidenum">
              <a:rPr lang="en-IE"/>
              <a:pPr/>
              <a:t>‹#›</a:t>
            </a:fld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03848" y="6525344"/>
            <a:ext cx="4896544" cy="332656"/>
            <a:chOff x="3203848" y="6525344"/>
            <a:chExt cx="4896544" cy="332656"/>
          </a:xfrm>
        </p:grpSpPr>
        <p:pic>
          <p:nvPicPr>
            <p:cNvPr id="9" name="Picture 8" descr="unigeneva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55976" y="6525344"/>
              <a:ext cx="997444" cy="332656"/>
            </a:xfrm>
            <a:prstGeom prst="rect">
              <a:avLst/>
            </a:prstGeom>
          </p:spPr>
        </p:pic>
        <p:pic>
          <p:nvPicPr>
            <p:cNvPr id="10" name="Picture 9" descr="acrolinx_15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68144" y="6533964"/>
              <a:ext cx="1080120" cy="324036"/>
            </a:xfrm>
            <a:prstGeom prst="rect">
              <a:avLst/>
            </a:prstGeom>
          </p:spPr>
        </p:pic>
        <p:pic>
          <p:nvPicPr>
            <p:cNvPr id="11" name="Picture 10" descr="Sym_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069057" y="6525344"/>
              <a:ext cx="1031335" cy="272272"/>
            </a:xfrm>
            <a:prstGeom prst="rect">
              <a:avLst/>
            </a:prstGeom>
          </p:spPr>
        </p:pic>
        <p:pic>
          <p:nvPicPr>
            <p:cNvPr id="12" name="Picture 11" descr="lexcelera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203848" y="6572303"/>
              <a:ext cx="1129804" cy="241073"/>
            </a:xfrm>
            <a:prstGeom prst="rect">
              <a:avLst/>
            </a:prstGeom>
          </p:spPr>
        </p:pic>
        <p:pic>
          <p:nvPicPr>
            <p:cNvPr id="13" name="Picture 12" descr="unedin.bmp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436096" y="6525344"/>
              <a:ext cx="360040" cy="332656"/>
            </a:xfrm>
            <a:prstGeom prst="rect">
              <a:avLst/>
            </a:prstGeom>
          </p:spPr>
        </p:pic>
      </p:grpSp>
      <p:pic>
        <p:nvPicPr>
          <p:cNvPr id="14" name="Picture 13" descr="Accept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6525344"/>
            <a:ext cx="944187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46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12" y="6569968"/>
            <a:ext cx="442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9D58EDA-EE74-46DE-8279-EED6ADBF16A1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norton.com/norto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sf-twb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Target Groups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ACCEPT project will be addressing the challenge of removing the language barrier in two different scenarios: </a:t>
            </a:r>
          </a:p>
          <a:p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content in a typical commercial product forum,</a:t>
            </a:r>
          </a:p>
          <a:p>
            <a:pPr marL="457200" lvl="1" indent="0">
              <a:buNone/>
            </a:pPr>
            <a:r>
              <a:rPr lang="en-GB" sz="2000" dirty="0" smtClean="0"/>
              <a:t>	Symantec’s security-focussed Norton forum:</a:t>
            </a:r>
          </a:p>
          <a:p>
            <a:pPr marL="457200" lvl="1" indent="0">
              <a:buNone/>
            </a:pPr>
            <a:r>
              <a:rPr lang="en-GB" sz="2000" dirty="0" smtClean="0"/>
              <a:t>	</a:t>
            </a:r>
            <a:r>
              <a:rPr lang="en-GB" sz="2000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http://community.norton.com/norton/</a:t>
            </a:r>
            <a:r>
              <a:rPr lang="en-GB" sz="20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endParaRPr lang="en-GB" sz="2000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en-GB" sz="2000" dirty="0" smtClean="0"/>
              <a:t>content in the community of volunteer translators </a:t>
            </a:r>
            <a:r>
              <a:rPr lang="en-GB" sz="2000" i="1" dirty="0" err="1" smtClean="0"/>
              <a:t>Traducteurs</a:t>
            </a:r>
            <a:r>
              <a:rPr lang="en-GB" sz="2000" i="1" dirty="0" smtClean="0"/>
              <a:t> sans </a:t>
            </a:r>
            <a:r>
              <a:rPr lang="en-GB" sz="2000" i="1" dirty="0" err="1" smtClean="0"/>
              <a:t>Frontières</a:t>
            </a:r>
            <a:r>
              <a:rPr lang="en-GB" sz="2000" dirty="0" smtClean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	</a:t>
            </a:r>
            <a:r>
              <a:rPr lang="en-GB" sz="2000" dirty="0" smtClean="0">
                <a:hlinkClick r:id="rId4"/>
              </a:rPr>
              <a:t>http://www.tsf-twb.org/</a:t>
            </a:r>
            <a:r>
              <a:rPr lang="en-GB" sz="2000" dirty="0" smtClean="0"/>
              <a:t> 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dirty="0" smtClean="0"/>
              <a:t>More generally, the project’s effects will be useful for all those who need information instantly and reliably translated into their own language, despite linguistic imperfections.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88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Project </a:t>
            </a:r>
            <a:r>
              <a:rPr lang="fr-CH" dirty="0" err="1" smtClean="0"/>
              <a:t>Overview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11</a:t>
            </a:fld>
            <a:endParaRPr lang="en-IE" dirty="0"/>
          </a:p>
        </p:txBody>
      </p:sp>
      <p:grpSp>
        <p:nvGrpSpPr>
          <p:cNvPr id="86" name="Group 85"/>
          <p:cNvGrpSpPr/>
          <p:nvPr/>
        </p:nvGrpSpPr>
        <p:grpSpPr>
          <a:xfrm>
            <a:off x="1761711" y="1388356"/>
            <a:ext cx="5762617" cy="4632932"/>
            <a:chOff x="1761711" y="1388356"/>
            <a:chExt cx="5762617" cy="4632932"/>
          </a:xfrm>
        </p:grpSpPr>
        <p:sp>
          <p:nvSpPr>
            <p:cNvPr id="5" name="Rectangle 4"/>
            <p:cNvSpPr/>
            <p:nvPr/>
          </p:nvSpPr>
          <p:spPr>
            <a:xfrm>
              <a:off x="1761711" y="1388356"/>
              <a:ext cx="5760640" cy="6480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COMMUNITY DEVELOPMENT</a:t>
              </a:r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61711" y="2067011"/>
              <a:ext cx="5760640" cy="65645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PORTAL INTEGRATION</a:t>
              </a:r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2903" y="4147354"/>
              <a:ext cx="1784428" cy="6480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PRE-EDITING</a:t>
              </a:r>
              <a:endParaRPr lang="fr-CH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Connecteur droit avec flèche 15"/>
            <p:cNvCxnSpPr>
              <a:stCxn id="7" idx="3"/>
              <a:endCxn id="9" idx="1"/>
            </p:cNvCxnSpPr>
            <p:nvPr/>
          </p:nvCxnSpPr>
          <p:spPr>
            <a:xfrm>
              <a:off x="3567331" y="4471390"/>
              <a:ext cx="312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9" idx="3"/>
              <a:endCxn id="8" idx="1"/>
            </p:cNvCxnSpPr>
            <p:nvPr/>
          </p:nvCxnSpPr>
          <p:spPr>
            <a:xfrm>
              <a:off x="5464207" y="4471390"/>
              <a:ext cx="275693" cy="17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Up-Down Arrow 26"/>
            <p:cNvSpPr/>
            <p:nvPr/>
          </p:nvSpPr>
          <p:spPr>
            <a:xfrm>
              <a:off x="2503213" y="2960948"/>
              <a:ext cx="316900" cy="1008112"/>
            </a:xfrm>
            <a:prstGeom prst="up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6488098" y="2996952"/>
              <a:ext cx="288032" cy="936104"/>
            </a:xfrm>
            <a:prstGeom prst="up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7" name="Connecteur droit avec flèche 15"/>
            <p:cNvCxnSpPr/>
            <p:nvPr/>
          </p:nvCxnSpPr>
          <p:spPr>
            <a:xfrm flipH="1" flipV="1">
              <a:off x="2992017" y="4869160"/>
              <a:ext cx="1680102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avec flèche 15"/>
            <p:cNvCxnSpPr/>
            <p:nvPr/>
          </p:nvCxnSpPr>
          <p:spPr>
            <a:xfrm flipV="1">
              <a:off x="4672119" y="4869160"/>
              <a:ext cx="0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eur droit avec flèche 15"/>
            <p:cNvCxnSpPr/>
            <p:nvPr/>
          </p:nvCxnSpPr>
          <p:spPr>
            <a:xfrm flipV="1">
              <a:off x="4672119" y="4869160"/>
              <a:ext cx="1735119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849943" y="5373216"/>
              <a:ext cx="1584176" cy="64807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TEXT ANALYTICS</a:t>
              </a:r>
              <a:endParaRPr lang="fr-CH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Connecteur en angle 27"/>
            <p:cNvCxnSpPr/>
            <p:nvPr/>
          </p:nvCxnSpPr>
          <p:spPr>
            <a:xfrm rot="10800000">
              <a:off x="5008242" y="4171519"/>
              <a:ext cx="1334677" cy="12701"/>
            </a:xfrm>
            <a:prstGeom prst="bentConnector4">
              <a:avLst>
                <a:gd name="adj1" fmla="val 16985"/>
                <a:gd name="adj2" fmla="val 189985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739900" y="4149080"/>
              <a:ext cx="1784428" cy="6480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POST-EDITING</a:t>
              </a:r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0031" y="4147354"/>
              <a:ext cx="1584176" cy="6480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</a:rPr>
                <a:t>SMT</a:t>
              </a:r>
              <a:endParaRPr lang="fr-CH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2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the first time, pre-editing, MT and post-editing will be linked together not just in a process, or workflow, but by connecting the software components together and by developing new linguistic software components </a:t>
            </a:r>
            <a:r>
              <a:rPr lang="en-US"/>
              <a:t>specifically </a:t>
            </a:r>
            <a:r>
              <a:rPr lang="en-US" smtClean="0"/>
              <a:t>optimized </a:t>
            </a:r>
            <a:r>
              <a:rPr lang="en-US" dirty="0"/>
              <a:t>for community content translation. </a:t>
            </a: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Innovation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12</a:t>
            </a:fld>
            <a:endParaRPr lang="en-IE" dirty="0"/>
          </a:p>
        </p:txBody>
      </p:sp>
      <p:grpSp>
        <p:nvGrpSpPr>
          <p:cNvPr id="5" name="Group 4"/>
          <p:cNvGrpSpPr/>
          <p:nvPr/>
        </p:nvGrpSpPr>
        <p:grpSpPr>
          <a:xfrm>
            <a:off x="2384759" y="1268760"/>
            <a:ext cx="4538481" cy="2952328"/>
            <a:chOff x="1761711" y="1388356"/>
            <a:chExt cx="5762617" cy="4632932"/>
          </a:xfrm>
        </p:grpSpPr>
        <p:sp>
          <p:nvSpPr>
            <p:cNvPr id="20" name="Rectangle 19"/>
            <p:cNvSpPr/>
            <p:nvPr/>
          </p:nvSpPr>
          <p:spPr>
            <a:xfrm>
              <a:off x="1761711" y="1388356"/>
              <a:ext cx="5760640" cy="6480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COMMUNITY DEVELOPMENT</a:t>
              </a:r>
              <a:endParaRPr lang="fr-CH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61711" y="2067011"/>
              <a:ext cx="5760640" cy="65645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PORTAL INTEGRATION</a:t>
              </a:r>
              <a:endParaRPr lang="fr-CH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82903" y="4147354"/>
              <a:ext cx="1784428" cy="6480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PRE-EDITING</a:t>
              </a:r>
              <a:endParaRPr lang="fr-CH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Connecteur droit avec flèche 15"/>
            <p:cNvCxnSpPr>
              <a:stCxn id="22" idx="3"/>
              <a:endCxn id="33" idx="1"/>
            </p:cNvCxnSpPr>
            <p:nvPr/>
          </p:nvCxnSpPr>
          <p:spPr>
            <a:xfrm>
              <a:off x="3567331" y="4471390"/>
              <a:ext cx="312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16"/>
            <p:cNvCxnSpPr>
              <a:stCxn id="33" idx="3"/>
              <a:endCxn id="32" idx="1"/>
            </p:cNvCxnSpPr>
            <p:nvPr/>
          </p:nvCxnSpPr>
          <p:spPr>
            <a:xfrm>
              <a:off x="5464207" y="4471390"/>
              <a:ext cx="275693" cy="17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Up-Down Arrow 24"/>
            <p:cNvSpPr/>
            <p:nvPr/>
          </p:nvSpPr>
          <p:spPr>
            <a:xfrm>
              <a:off x="2503213" y="2960948"/>
              <a:ext cx="316900" cy="1008112"/>
            </a:xfrm>
            <a:prstGeom prst="up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6488098" y="2996952"/>
              <a:ext cx="288032" cy="936104"/>
            </a:xfrm>
            <a:prstGeom prst="up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Connecteur droit avec flèche 15"/>
            <p:cNvCxnSpPr/>
            <p:nvPr/>
          </p:nvCxnSpPr>
          <p:spPr>
            <a:xfrm flipH="1" flipV="1">
              <a:off x="2992017" y="4869160"/>
              <a:ext cx="1680102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avec flèche 15"/>
            <p:cNvCxnSpPr/>
            <p:nvPr/>
          </p:nvCxnSpPr>
          <p:spPr>
            <a:xfrm flipV="1">
              <a:off x="4672119" y="4869160"/>
              <a:ext cx="0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15"/>
            <p:cNvCxnSpPr/>
            <p:nvPr/>
          </p:nvCxnSpPr>
          <p:spPr>
            <a:xfrm flipV="1">
              <a:off x="4672119" y="4869160"/>
              <a:ext cx="1735119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849943" y="5373216"/>
              <a:ext cx="1584176" cy="64807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TEXT ANALYTICS</a:t>
              </a:r>
              <a:endParaRPr lang="fr-CH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Connecteur en angle 27"/>
            <p:cNvCxnSpPr/>
            <p:nvPr/>
          </p:nvCxnSpPr>
          <p:spPr>
            <a:xfrm rot="10800000">
              <a:off x="5008242" y="4171519"/>
              <a:ext cx="1334677" cy="12701"/>
            </a:xfrm>
            <a:prstGeom prst="bentConnector4">
              <a:avLst>
                <a:gd name="adj1" fmla="val 16985"/>
                <a:gd name="adj2" fmla="val 189985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739900" y="4149080"/>
              <a:ext cx="1784428" cy="64807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POST-EDITING</a:t>
              </a:r>
              <a:endParaRPr lang="fr-CH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80031" y="4147354"/>
              <a:ext cx="1584176" cy="6480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SMT</a:t>
              </a:r>
              <a:endParaRPr lang="fr-CH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9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Work</a:t>
            </a:r>
            <a:r>
              <a:rPr lang="fr-CH" dirty="0" smtClean="0"/>
              <a:t> Packages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13</a:t>
            </a:fld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113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60614" y="5733256"/>
            <a:ext cx="2771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Work packages and deliverables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Impact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568"/>
          </a:xfrm>
        </p:spPr>
        <p:txBody>
          <a:bodyPr/>
          <a:lstStyle/>
          <a:p>
            <a:r>
              <a:rPr lang="en-GB" sz="1800" dirty="0" smtClean="0"/>
              <a:t>The technology developed throughout the ACCEPT project will contribute to the take-up of MT in the burgeoning area of user generated content.</a:t>
            </a:r>
          </a:p>
          <a:p>
            <a:endParaRPr lang="en-GB" sz="1800" dirty="0" smtClean="0"/>
          </a:p>
          <a:p>
            <a:r>
              <a:rPr lang="en-GB" sz="1800" dirty="0" smtClean="0"/>
              <a:t>ACCEPT will allow citizens across the EU better access to communities in both commercial and non-profit environments.</a:t>
            </a:r>
          </a:p>
          <a:p>
            <a:endParaRPr lang="en-GB" sz="1800" dirty="0" smtClean="0"/>
          </a:p>
          <a:p>
            <a:r>
              <a:rPr lang="en-GB" sz="1800" dirty="0" smtClean="0"/>
              <a:t>ACCEPT will make companies in Europe better able to engage with their customers across the language barrier, making them more competitive and allowing them to expand more quickly across Europe. </a:t>
            </a:r>
          </a:p>
          <a:p>
            <a:endParaRPr lang="en-GB" sz="1800" dirty="0" smtClean="0"/>
          </a:p>
          <a:p>
            <a:r>
              <a:rPr lang="en-GB" sz="1800" dirty="0" smtClean="0"/>
              <a:t>ACCEPT’s scientific and technical innovation will help drive take-up of MT in this new Web 2.0 paradigm.</a:t>
            </a:r>
          </a:p>
          <a:p>
            <a:endParaRPr lang="en-GB" sz="1800" dirty="0" smtClean="0"/>
          </a:p>
          <a:p>
            <a:r>
              <a:rPr lang="en-GB" sz="1800" dirty="0" smtClean="0"/>
              <a:t>The social impact is highlighted in the participation of </a:t>
            </a:r>
            <a:r>
              <a:rPr lang="en-GB" sz="1800" i="1" dirty="0" err="1" smtClean="0"/>
              <a:t>Traducteurs</a:t>
            </a:r>
            <a:r>
              <a:rPr lang="en-GB" sz="1800" i="1" dirty="0" smtClean="0"/>
              <a:t> sans </a:t>
            </a:r>
            <a:r>
              <a:rPr lang="en-GB" sz="1800" i="1" dirty="0" err="1" smtClean="0"/>
              <a:t>Frontières</a:t>
            </a:r>
            <a:r>
              <a:rPr lang="en-GB" sz="1800" dirty="0" smtClean="0"/>
              <a:t>, whose focus is helping European NGOs provide better services in multilingual theatres of operations.  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03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043608" y="6500192"/>
            <a:ext cx="2664296" cy="313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ACCEPT at M3</a:t>
            </a:r>
            <a:endParaRPr lang="en-US"/>
          </a:p>
        </p:txBody>
      </p:sp>
      <p:sp>
        <p:nvSpPr>
          <p:cNvPr id="1946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and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Schedule</a:t>
            </a:r>
            <a:endParaRPr lang="en-IE" dirty="0"/>
          </a:p>
        </p:txBody>
      </p:sp>
      <p:pic>
        <p:nvPicPr>
          <p:cNvPr id="6" name="Picture 5" descr="ACCEPT_milesron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1904746"/>
            <a:ext cx="8654342" cy="2876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ltGray">
          <a:xfrm>
            <a:off x="3181992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 bwMode="ltGray">
          <a:xfrm>
            <a:off x="3614040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 bwMode="ltGray">
          <a:xfrm>
            <a:off x="4118096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 bwMode="ltGray">
          <a:xfrm>
            <a:off x="4481546" y="1539646"/>
            <a:ext cx="342990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" name="TextBox 10"/>
          <p:cNvSpPr txBox="1"/>
          <p:nvPr/>
        </p:nvSpPr>
        <p:spPr bwMode="ltGray">
          <a:xfrm>
            <a:off x="4982192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 bwMode="ltGray">
          <a:xfrm>
            <a:off x="5414240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 bwMode="ltGray">
          <a:xfrm>
            <a:off x="5846288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14" name="TextBox 13"/>
          <p:cNvSpPr txBox="1"/>
          <p:nvPr/>
        </p:nvSpPr>
        <p:spPr bwMode="ltGray">
          <a:xfrm>
            <a:off x="6281746" y="1539646"/>
            <a:ext cx="342990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 bwMode="ltGray">
          <a:xfrm>
            <a:off x="6782392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27</a:t>
            </a:r>
          </a:p>
        </p:txBody>
      </p:sp>
      <p:sp>
        <p:nvSpPr>
          <p:cNvPr id="16" name="TextBox 15"/>
          <p:cNvSpPr txBox="1"/>
          <p:nvPr/>
        </p:nvSpPr>
        <p:spPr bwMode="ltGray">
          <a:xfrm>
            <a:off x="7214440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 bwMode="ltGray">
          <a:xfrm>
            <a:off x="7574480" y="1539646"/>
            <a:ext cx="274392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33</a:t>
            </a:r>
          </a:p>
        </p:txBody>
      </p:sp>
      <p:sp>
        <p:nvSpPr>
          <p:cNvPr id="18" name="TextBox 17"/>
          <p:cNvSpPr txBox="1"/>
          <p:nvPr/>
        </p:nvSpPr>
        <p:spPr bwMode="ltGray">
          <a:xfrm>
            <a:off x="8009938" y="1539646"/>
            <a:ext cx="342990" cy="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36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>
            <a:off x="990266" y="6796230"/>
            <a:ext cx="2538126" cy="283307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ACCEPT at M3</a:t>
            </a:r>
            <a:endParaRPr lang="en-I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543046" y="6840854"/>
            <a:ext cx="421442" cy="260554"/>
          </a:xfrm>
        </p:spPr>
        <p:txBody>
          <a:bodyPr/>
          <a:lstStyle/>
          <a:p>
            <a:fld id="{EBE5D7ED-2719-4D5A-8C38-B986194A7352}" type="slidenum">
              <a:rPr lang="en-IE" smtClean="0"/>
              <a:pPr/>
              <a:t>16</a:t>
            </a:fld>
            <a:endParaRPr lang="en-IE" dirty="0"/>
          </a:p>
        </p:txBody>
      </p:sp>
      <p:sp>
        <p:nvSpPr>
          <p:cNvPr id="21" name="Rounded Rectangle 20"/>
          <p:cNvSpPr/>
          <p:nvPr/>
        </p:nvSpPr>
        <p:spPr>
          <a:xfrm>
            <a:off x="5508104" y="1556792"/>
            <a:ext cx="2844824" cy="3224250"/>
          </a:xfrm>
          <a:prstGeom prst="roundRect">
            <a:avLst>
              <a:gd name="adj" fmla="val 2874"/>
            </a:avLst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21" descr="check-mark-green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181303" y="1094504"/>
            <a:ext cx="370133" cy="342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17</a:t>
            </a:fld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32209"/>
              </p:ext>
            </p:extLst>
          </p:nvPr>
        </p:nvGraphicFramePr>
        <p:xfrm>
          <a:off x="251519" y="1124744"/>
          <a:ext cx="864096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7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 Portal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Demonstration of pre-editing, post-editing, and evaluation interfaces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18</a:t>
            </a:fld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7" y="2210911"/>
            <a:ext cx="4162520" cy="219217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050" name="Picture 2" descr="P:\research\ACCEPT\WP10 Dissemination\Slides\key-features-2013\postediting-screen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1"/>
            <a:ext cx="5272446" cy="4012853"/>
          </a:xfrm>
          <a:prstGeom prst="rect">
            <a:avLst/>
          </a:prstGeom>
          <a:ln>
            <a:solidFill>
              <a:schemeClr val="bg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:\research\ACCEPT\WP10 Dissemination\Slides\key-features-2013\preediting-small-screensh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6998"/>
            <a:ext cx="4748311" cy="3040093"/>
          </a:xfrm>
          <a:prstGeom prst="rect">
            <a:avLst/>
          </a:prstGeom>
          <a:ln>
            <a:solidFill>
              <a:schemeClr val="bg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3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 Communities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Pre-editing functionality in Norton Community Forum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Communication with Translators Without Borders community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19</a:t>
            </a:fld>
            <a:endParaRPr lang="en-IE" dirty="0"/>
          </a:p>
        </p:txBody>
      </p:sp>
      <p:pic>
        <p:nvPicPr>
          <p:cNvPr id="3074" name="Picture 2" descr="P:\research\ACCEPT\WP10 Dissemination\Slides\key-features-2013\norton-pre-editing-plugin-screen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344816" cy="207401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:\research\ACCEPT\WP10 Dissemination\Slides\key-features-2013\accept-linkedin-screen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3830"/>
            <a:ext cx="4381475" cy="224904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research\ACCEPT\WP10 Dissemination\Slides\tekom-f13\accept-facebook-screensho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 b="3815"/>
          <a:stretch/>
        </p:blipFill>
        <p:spPr bwMode="auto">
          <a:xfrm>
            <a:off x="905495" y="4274180"/>
            <a:ext cx="2727652" cy="207178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ACCEPT Project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996952"/>
            <a:ext cx="8784976" cy="3456384"/>
          </a:xfrm>
        </p:spPr>
        <p:txBody>
          <a:bodyPr/>
          <a:lstStyle/>
          <a:p>
            <a:pPr lvl="0"/>
            <a:r>
              <a:rPr lang="en-US" dirty="0" smtClean="0"/>
              <a:t>Enabling </a:t>
            </a:r>
            <a:r>
              <a:rPr lang="en-US" dirty="0"/>
              <a:t>machine translation for the emerging community content </a:t>
            </a:r>
            <a:r>
              <a:rPr lang="en-US" dirty="0" smtClean="0"/>
              <a:t>paradigm.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Allowing citizens across the EU better access to communities in both commercial and non-profit </a:t>
            </a:r>
            <a:r>
              <a:rPr lang="en-US" dirty="0" smtClean="0"/>
              <a:t>environments.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Duration: 2012 - 2014</a:t>
            </a:r>
            <a:endParaRPr lang="en-IE" dirty="0"/>
          </a:p>
          <a:p>
            <a:pPr marL="0" indent="0" algn="r">
              <a:buNone/>
            </a:pPr>
            <a:endParaRPr lang="fr-CH" dirty="0" smtClean="0"/>
          </a:p>
          <a:p>
            <a:pPr marL="0" indent="0" algn="ctr">
              <a:buNone/>
            </a:pPr>
            <a:r>
              <a:rPr lang="fr-CH" sz="1400" dirty="0"/>
              <a:t>Grant agreement : No. 288769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38" y="1432751"/>
            <a:ext cx="1524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6100"/>
            <a:ext cx="15240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More Information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20</a:t>
            </a:fld>
            <a:endParaRPr lang="en-IE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52164"/>
            <a:ext cx="6192688" cy="458514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0600"/>
          </a:xfrm>
        </p:spPr>
        <p:txBody>
          <a:bodyPr/>
          <a:lstStyle/>
          <a:p>
            <a:pPr marL="0" indent="0" algn="ctr">
              <a:buNone/>
            </a:pPr>
            <a:r>
              <a:rPr lang="fr-CH" dirty="0" smtClean="0"/>
              <a:t>www.accept-project.eu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74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Contact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21</a:t>
            </a:fld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3744416" cy="328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5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9512" y="1052736"/>
            <a:ext cx="8784976" cy="5400600"/>
          </a:xfrm>
          <a:prstGeom prst="roundRect">
            <a:avLst>
              <a:gd name="adj" fmla="val 351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Consortium</a:t>
            </a:r>
          </a:p>
        </p:txBody>
      </p:sp>
      <p:pic>
        <p:nvPicPr>
          <p:cNvPr id="6" name="Content Placeholder 5" descr="unigene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90825" y="3259494"/>
            <a:ext cx="3562350" cy="1285875"/>
          </a:xfrm>
        </p:spPr>
      </p:pic>
      <p:pic>
        <p:nvPicPr>
          <p:cNvPr id="7" name="Picture 6" descr="uned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268760"/>
            <a:ext cx="2085714" cy="2114286"/>
          </a:xfrm>
          <a:prstGeom prst="rect">
            <a:avLst/>
          </a:prstGeom>
        </p:spPr>
      </p:pic>
      <p:pic>
        <p:nvPicPr>
          <p:cNvPr id="12" name="Picture 11" descr="Sym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659" y="4981553"/>
            <a:ext cx="2926765" cy="772666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4294967295"/>
          </p:nvPr>
        </p:nvSpPr>
        <p:spPr>
          <a:xfrm>
            <a:off x="1043608" y="6525344"/>
            <a:ext cx="2664296" cy="313184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ACCEPT at M3</a:t>
            </a:r>
            <a:endParaRPr lang="en-I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3</a:t>
            </a:fld>
            <a:endParaRPr lang="en-IE" dirty="0"/>
          </a:p>
        </p:txBody>
      </p:sp>
      <p:sp>
        <p:nvSpPr>
          <p:cNvPr id="2" name="ZoneTexte 1"/>
          <p:cNvSpPr txBox="1"/>
          <p:nvPr/>
        </p:nvSpPr>
        <p:spPr>
          <a:xfrm>
            <a:off x="3943380" y="435581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0000"/>
                </a:solidFill>
              </a:rPr>
              <a:t>(</a:t>
            </a:r>
            <a:r>
              <a:rPr lang="fr-CH" dirty="0" err="1" smtClean="0">
                <a:solidFill>
                  <a:srgbClr val="000000"/>
                </a:solidFill>
              </a:rPr>
              <a:t>coordinator</a:t>
            </a:r>
            <a:r>
              <a:rPr lang="fr-CH" dirty="0" smtClean="0">
                <a:solidFill>
                  <a:srgbClr val="000000"/>
                </a:solidFill>
              </a:rPr>
              <a:t>)</a:t>
            </a:r>
            <a:endParaRPr lang="fr-CH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Work\Projets\ACCEPT\Site UNIGE\acrolinx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2" y="5085108"/>
            <a:ext cx="3275856" cy="6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Projets\ACCEPT\Site UNIGE\logo_lexcelera_innovatingtrans_s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2" y="1955062"/>
            <a:ext cx="4274436" cy="7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Trends and Challenges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Web 2.0 paradigms are </a:t>
            </a:r>
            <a:r>
              <a:rPr lang="en-US" dirty="0" smtClean="0"/>
              <a:t>democratizing </a:t>
            </a:r>
            <a:r>
              <a:rPr lang="en-US" dirty="0"/>
              <a:t>content </a:t>
            </a:r>
            <a:r>
              <a:rPr lang="en-US" dirty="0" smtClean="0"/>
              <a:t>creation,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stressing the value of communities.</a:t>
            </a:r>
          </a:p>
          <a:p>
            <a:endParaRPr lang="en-US" dirty="0" smtClean="0"/>
          </a:p>
          <a:p>
            <a:r>
              <a:rPr lang="en-US" dirty="0" smtClean="0"/>
              <a:t>Demand for translation of content is growing – </a:t>
            </a:r>
            <a:br>
              <a:rPr lang="en-US" dirty="0" smtClean="0"/>
            </a:br>
            <a:r>
              <a:rPr lang="en-US" dirty="0" smtClean="0"/>
              <a:t>machine </a:t>
            </a:r>
            <a:r>
              <a:rPr lang="en-US" dirty="0"/>
              <a:t>translation (MT) is becoming much more </a:t>
            </a:r>
            <a:r>
              <a:rPr lang="en-US" dirty="0" smtClean="0"/>
              <a:t>pervasive.</a:t>
            </a:r>
          </a:p>
          <a:p>
            <a:endParaRPr lang="en-US" dirty="0"/>
          </a:p>
          <a:p>
            <a:pPr marL="0" indent="0">
              <a:buNone/>
            </a:pPr>
            <a:r>
              <a:rPr lang="fr-CH" dirty="0" smtClean="0"/>
              <a:t>But: </a:t>
            </a:r>
          </a:p>
          <a:p>
            <a:r>
              <a:rPr lang="en-US" dirty="0"/>
              <a:t>MT </a:t>
            </a:r>
            <a:r>
              <a:rPr lang="en-US" dirty="0" smtClean="0"/>
              <a:t>engines </a:t>
            </a:r>
            <a:r>
              <a:rPr lang="en-US" dirty="0"/>
              <a:t>cannot produce acceptable results for community content due to the extreme variability within the content. 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en-US" dirty="0" smtClean="0"/>
              <a:t>ACCEPT will </a:t>
            </a:r>
            <a:r>
              <a:rPr lang="en-US" dirty="0"/>
              <a:t>address this issue by developing new technologies designed specifically to help MT work better in this environment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ACCEPT’s mission is to help communities share information more effectively across the language </a:t>
            </a:r>
            <a:r>
              <a:rPr lang="en-US" dirty="0" smtClean="0"/>
              <a:t>barrier.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25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and D</a:t>
            </a:r>
            <a:r>
              <a:rPr lang="en-US" dirty="0" smtClean="0"/>
              <a:t>evelopment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Main Avenues: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Development  of new </a:t>
            </a:r>
            <a:r>
              <a:rPr lang="en-US" dirty="0"/>
              <a:t>paradigms for “minimally intrusive”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content pre-editing.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Development </a:t>
            </a:r>
            <a:r>
              <a:rPr lang="en-US" dirty="0"/>
              <a:t>of strategies for content </a:t>
            </a:r>
            <a:r>
              <a:rPr lang="en-US" dirty="0" smtClean="0"/>
              <a:t>post-editing, leveraging </a:t>
            </a:r>
            <a:r>
              <a:rPr lang="en-US" dirty="0"/>
              <a:t>the skills </a:t>
            </a:r>
            <a:r>
              <a:rPr lang="en-US" dirty="0" smtClean="0"/>
              <a:t>of monolingual </a:t>
            </a:r>
            <a:r>
              <a:rPr lang="en-US" dirty="0"/>
              <a:t>domain </a:t>
            </a:r>
            <a:r>
              <a:rPr lang="en-US" dirty="0" smtClean="0"/>
              <a:t>experts volunteers.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Improvement of learning and development of feedback loops to improve Statistical Machine Translation (SMT) for community data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Refinement of editing and translation strategies with text analytics and content classification.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1. </a:t>
            </a:r>
            <a:r>
              <a:rPr lang="fr-CH" dirty="0" err="1" smtClean="0"/>
              <a:t>Pre-editing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user-friendly (minimally intrusive) strategies for pre-editing the content for statistical machine </a:t>
            </a:r>
            <a:r>
              <a:rPr lang="en-US" dirty="0" smtClean="0"/>
              <a:t>translation </a:t>
            </a:r>
          </a:p>
          <a:p>
            <a:endParaRPr lang="en-US" dirty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project </a:t>
            </a:r>
            <a:r>
              <a:rPr lang="en-US" sz="2000" dirty="0" smtClean="0"/>
              <a:t>identifies </a:t>
            </a:r>
            <a:r>
              <a:rPr lang="en-US" sz="2000" dirty="0"/>
              <a:t>the most important types of corrections that need to be applied to the source content in order to attain a higher translation quality</a:t>
            </a:r>
            <a:r>
              <a:rPr lang="en-US" sz="2000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sz="2000" dirty="0" smtClean="0"/>
              <a:t>The project develops interfaces that help users</a:t>
            </a:r>
            <a:br>
              <a:rPr lang="en-US" sz="2000" dirty="0" smtClean="0"/>
            </a:br>
            <a:r>
              <a:rPr lang="en-US" sz="2000" dirty="0" smtClean="0"/>
              <a:t>to easily apply these corrections while they author their content.</a:t>
            </a:r>
            <a:endParaRPr lang="fr-CH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38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2. Post-</a:t>
            </a:r>
            <a:r>
              <a:rPr lang="fr-CH" dirty="0" err="1" smtClean="0"/>
              <a:t>editing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dirty="0" smtClean="0"/>
              <a:t>post-editing strategies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project creates a user-friendly interface to support communities with post-editing their own content.</a:t>
            </a:r>
          </a:p>
          <a:p>
            <a:pPr lvl="1"/>
            <a:endParaRPr lang="en-US" dirty="0"/>
          </a:p>
          <a:p>
            <a:pPr lvl="1"/>
            <a:r>
              <a:rPr lang="en-US" sz="2000" dirty="0" smtClean="0"/>
              <a:t>The lack of </a:t>
            </a:r>
            <a:r>
              <a:rPr lang="en-US" sz="2000" dirty="0"/>
              <a:t>bilingual skilled </a:t>
            </a:r>
            <a:r>
              <a:rPr lang="en-US" sz="2000" dirty="0" smtClean="0"/>
              <a:t>experts for post-editing is </a:t>
            </a:r>
            <a:r>
              <a:rPr lang="en-US" sz="2000" dirty="0"/>
              <a:t>a major bottleneck. </a:t>
            </a:r>
            <a:r>
              <a:rPr lang="en-US" sz="2000" dirty="0" smtClean="0"/>
              <a:t>The </a:t>
            </a:r>
            <a:r>
              <a:rPr lang="en-US" sz="2000" dirty="0"/>
              <a:t>project will </a:t>
            </a:r>
            <a:r>
              <a:rPr lang="en-US" sz="2000" dirty="0" smtClean="0"/>
              <a:t>therefore develop monolingual post-editing </a:t>
            </a:r>
            <a:r>
              <a:rPr lang="en-US" sz="2000" dirty="0"/>
              <a:t>strategies which do not require proficiency of the source language, </a:t>
            </a:r>
            <a:r>
              <a:rPr lang="en-US" sz="2000" dirty="0" smtClean="0"/>
              <a:t>thus </a:t>
            </a:r>
            <a:r>
              <a:rPr lang="en-US" sz="2000" dirty="0"/>
              <a:t>enlarging the pool of (volunteer) skilled experts.</a:t>
            </a:r>
            <a:r>
              <a:rPr lang="en-US" dirty="0"/>
              <a:t/>
            </a:r>
            <a:br>
              <a:rPr lang="en-US" dirty="0"/>
            </a:b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45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Improving SMT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Improvement </a:t>
            </a:r>
            <a:r>
              <a:rPr lang="en-US" dirty="0"/>
              <a:t>of learning and development of feedback loops to improve Statistical Machine Translation (SMT) for community data. 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800" dirty="0" smtClean="0"/>
              <a:t>Parallel data </a:t>
            </a:r>
            <a:r>
              <a:rPr lang="en-US" sz="1800" dirty="0"/>
              <a:t>are sparse and </a:t>
            </a:r>
            <a:r>
              <a:rPr lang="en-US" sz="1800" dirty="0" smtClean="0"/>
              <a:t>heterogeneous</a:t>
            </a:r>
            <a:r>
              <a:rPr lang="en-US" sz="1800" dirty="0"/>
              <a:t> </a:t>
            </a:r>
            <a:r>
              <a:rPr lang="en-US" sz="1800" dirty="0" smtClean="0"/>
              <a:t>in the user-generated content domain (UGC).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/>
              <a:t>The project will develop innovative domain adaptation methods and will use linguistic information to cope with </a:t>
            </a:r>
            <a:r>
              <a:rPr lang="en-US" sz="1800" dirty="0" smtClean="0"/>
              <a:t>sparseness and heterogeneity.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It </a:t>
            </a:r>
            <a:r>
              <a:rPr lang="en-US" sz="1800" dirty="0"/>
              <a:t>will take into account feedback from the post-editing process to automate corrections whenever possible.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48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Text Analytics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automatic text analytics and content classification strategies to address the large variety in user-generated content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project will develop automatic topic classification of user-generated content to enable domain-optimized, more reliable translation systems.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Noisy input data, such as forum posts with </a:t>
            </a:r>
            <a:r>
              <a:rPr lang="en-US" dirty="0" smtClean="0"/>
              <a:t>irrelevant </a:t>
            </a:r>
            <a:r>
              <a:rPr lang="en-US" dirty="0"/>
              <a:t>chatter, will be filtered out to focus the improvement of translations on valuable data.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Topics, sentiment and other text </a:t>
            </a:r>
            <a:r>
              <a:rPr lang="en-US" dirty="0"/>
              <a:t>features </a:t>
            </a:r>
            <a:r>
              <a:rPr lang="en-US" dirty="0" smtClean="0"/>
              <a:t>will used to </a:t>
            </a:r>
            <a:r>
              <a:rPr lang="en-US" dirty="0"/>
              <a:t>ensure that </a:t>
            </a:r>
            <a:r>
              <a:rPr lang="en-US" dirty="0" smtClean="0"/>
              <a:t>the semantics is correctly </a:t>
            </a:r>
            <a:r>
              <a:rPr lang="en-US" dirty="0"/>
              <a:t>conveyed </a:t>
            </a:r>
            <a:r>
              <a:rPr lang="en-US" dirty="0" smtClean="0"/>
              <a:t>in </a:t>
            </a:r>
            <a:r>
              <a:rPr lang="en-US" dirty="0"/>
              <a:t>the translation. Post-editing will be focused on content that </a:t>
            </a:r>
            <a:r>
              <a:rPr lang="en-US" dirty="0" smtClean="0"/>
              <a:t>got lost during the translation.</a:t>
            </a:r>
            <a:endParaRPr lang="de-DE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correlation between text features and the required post-editing effort will be examined.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D7ED-2719-4D5A-8C38-B986194A7352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1321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&quot;/&gt;&lt;property id=&quot;20307&quot; value=&quot;256&quot;/&gt;&lt;/object&gt;&lt;object type=&quot;3&quot; unique_id=&quot;10004&quot;&gt;&lt;property id=&quot;20148&quot; value=&quot;5&quot;/&gt;&lt;property id=&quot;20300&quot; value=&quot;Folie 2 - &amp;quot;The ACCEPT Project&amp;quot;&quot;/&gt;&lt;property id=&quot;20307&quot; value=&quot;274&quot;/&gt;&lt;/object&gt;&lt;object type=&quot;3&quot; unique_id=&quot;10005&quot;&gt;&lt;property id=&quot;20148&quot; value=&quot;5&quot;/&gt;&lt;property id=&quot;20300&quot; value=&quot;Folie 3 - &amp;quot;Consortium&amp;quot;&quot;/&gt;&lt;property id=&quot;20307&quot; value=&quot;257&quot;/&gt;&lt;/object&gt;&lt;object type=&quot;3&quot; unique_id=&quot;10006&quot;&gt;&lt;property id=&quot;20148&quot; value=&quot;5&quot;/&gt;&lt;property id=&quot;20300&quot; value=&quot;Folie 4 - &amp;quot;Trends and Challenges&amp;quot;&quot;/&gt;&lt;property id=&quot;20307&quot; value=&quot;275&quot;/&gt;&lt;/object&gt;&lt;object type=&quot;3&quot; unique_id=&quot;10007&quot;&gt;&lt;property id=&quot;20148&quot; value=&quot;5&quot;/&gt;&lt;property id=&quot;20300&quot; value=&quot;Folie 5 - &amp;quot;Research and Development&amp;quot;&quot;/&gt;&lt;property id=&quot;20307&quot; value=&quot;276&quot;/&gt;&lt;/object&gt;&lt;object type=&quot;3&quot; unique_id=&quot;10008&quot;&gt;&lt;property id=&quot;20148&quot; value=&quot;5&quot;/&gt;&lt;property id=&quot;20300&quot; value=&quot;Folie 6 - &amp;quot;1. Pre-editing&amp;quot;&quot;/&gt;&lt;property id=&quot;20307&quot; value=&quot;281&quot;/&gt;&lt;/object&gt;&lt;object type=&quot;3&quot; unique_id=&quot;10009&quot;&gt;&lt;property id=&quot;20148&quot; value=&quot;5&quot;/&gt;&lt;property id=&quot;20300&quot; value=&quot;Folie 7 - &amp;quot;2. Post-editing &amp;quot;&quot;/&gt;&lt;property id=&quot;20307&quot; value=&quot;282&quot;/&gt;&lt;/object&gt;&lt;object type=&quot;3&quot; unique_id=&quot;10010&quot;&gt;&lt;property id=&quot;20148&quot; value=&quot;5&quot;/&gt;&lt;property id=&quot;20300&quot; value=&quot;Folie 8 - &amp;quot;3. Improving SMT&amp;quot;&quot;/&gt;&lt;property id=&quot;20307&quot; value=&quot;283&quot;/&gt;&lt;/object&gt;&lt;object type=&quot;3&quot; unique_id=&quot;10011&quot;&gt;&lt;property id=&quot;20148&quot; value=&quot;5&quot;/&gt;&lt;property id=&quot;20300&quot; value=&quot;Folie 9 - &amp;quot;4. Text Analytics&amp;quot;&quot;/&gt;&lt;property id=&quot;20307&quot; value=&quot;288&quot;/&gt;&lt;/object&gt;&lt;object type=&quot;3&quot; unique_id=&quot;10012&quot;&gt;&lt;property id=&quot;20148&quot; value=&quot;5&quot;/&gt;&lt;property id=&quot;20300&quot; value=&quot;Folie 10 - &amp;quot;Target Groups&amp;quot;&quot;/&gt;&lt;property id=&quot;20307&quot; value=&quot;285&quot;/&gt;&lt;/object&gt;&lt;object type=&quot;3&quot; unique_id=&quot;10013&quot;&gt;&lt;property id=&quot;20148&quot; value=&quot;5&quot;/&gt;&lt;property id=&quot;20300&quot; value=&quot;Folie 11 - &amp;quot;Project Overview&amp;quot;&quot;/&gt;&lt;property id=&quot;20307&quot; value=&quot;280&quot;/&gt;&lt;/object&gt;&lt;object type=&quot;3&quot; unique_id=&quot;10014&quot;&gt;&lt;property id=&quot;20148&quot; value=&quot;5&quot;/&gt;&lt;property id=&quot;20300&quot; value=&quot;Folie 12 - &amp;quot;Innovation&amp;quot;&quot;/&gt;&lt;property id=&quot;20307&quot; value=&quot;284&quot;/&gt;&lt;/object&gt;&lt;object type=&quot;3&quot; unique_id=&quot;10015&quot;&gt;&lt;property id=&quot;20148&quot; value=&quot;5&quot;/&gt;&lt;property id=&quot;20300&quot; value=&quot;Folie 13 - &amp;quot;Work Packages&amp;quot;&quot;/&gt;&lt;property id=&quot;20307&quot; value=&quot;277&quot;/&gt;&lt;/object&gt;&lt;object type=&quot;3&quot; unique_id=&quot;10016&quot;&gt;&lt;property id=&quot;20148&quot; value=&quot;5&quot;/&gt;&lt;property id=&quot;20300&quot; value=&quot;Folie 14 - &amp;quot;Impact&amp;quot;&quot;/&gt;&lt;property id=&quot;20307&quot; value=&quot;287&quot;/&gt;&lt;/object&gt;&lt;object type=&quot;3&quot; unique_id=&quot;10017&quot;&gt;&lt;property id=&quot;20148&quot; value=&quot;5&quot;/&gt;&lt;property id=&quot;20300&quot; value=&quot;Folie 15 - &amp;quot;Progress and Results&amp;quot;&quot;/&gt;&lt;property id=&quot;20307&quot; value=&quot;270&quot;/&gt;&lt;/object&gt;&lt;object type=&quot;3&quot; unique_id=&quot;10018&quot;&gt;&lt;property id=&quot;20148&quot; value=&quot;5&quot;/&gt;&lt;property id=&quot;20300&quot; value=&quot;Folie 16 - &amp;quot;Schedule&amp;quot;&quot;/&gt;&lt;property id=&quot;20307&quot; value=&quot;271&quot;/&gt;&lt;/object&gt;&lt;object type=&quot;3&quot; unique_id=&quot;10019&quot;&gt;&lt;property id=&quot;20148&quot; value=&quot;5&quot;/&gt;&lt;property id=&quot;20300&quot; value=&quot;Folie 17 - &amp;quot;Results&amp;quot;&quot;/&gt;&lt;property id=&quot;20307&quot; value=&quot;289&quot;/&gt;&lt;/object&gt;&lt;object type=&quot;3&quot; unique_id=&quot;10020&quot;&gt;&lt;property id=&quot;20148&quot; value=&quot;5&quot;/&gt;&lt;property id=&quot;20300&quot; value=&quot;Folie 18 - &amp;quot;ACCEPT Portal&amp;quot;&quot;/&gt;&lt;property id=&quot;20307&quot; value=&quot;290&quot;/&gt;&lt;/object&gt;&lt;object type=&quot;3&quot; unique_id=&quot;10021&quot;&gt;&lt;property id=&quot;20148&quot; value=&quot;5&quot;/&gt;&lt;property id=&quot;20300&quot; value=&quot;Folie 19 - &amp;quot;Integration in Communities&amp;quot;&quot;/&gt;&lt;property id=&quot;20307&quot; value=&quot;291&quot;/&gt;&lt;/object&gt;&lt;object type=&quot;3&quot; unique_id=&quot;10022&quot;&gt;&lt;property id=&quot;20148&quot; value=&quot;5&quot;/&gt;&lt;property id=&quot;20300&quot; value=&quot;Folie 20 - &amp;quot;More Information&amp;quot;&quot;/&gt;&lt;property id=&quot;20307&quot; value=&quot;278&quot;/&gt;&lt;/object&gt;&lt;object type=&quot;3&quot; unique_id=&quot;10023&quot;&gt;&lt;property id=&quot;20148&quot; value=&quot;5&quot;/&gt;&lt;property id=&quot;20300&quot; value=&quot;Folie 21 - &amp;quot;Contact&amp;quot;&quot;/&gt;&lt;property id=&quot;20307&quot; value=&quot;279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ACCEPT-network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ACCEPT-networked</Template>
  <TotalTime>0</TotalTime>
  <Words>648</Words>
  <Application>Microsoft Office PowerPoint</Application>
  <PresentationFormat>On-screen Show (4:3)</PresentationFormat>
  <Paragraphs>185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ACCEPT-networked</vt:lpstr>
      <vt:lpstr>PowerPoint Presentation</vt:lpstr>
      <vt:lpstr>The ACCEPT Project</vt:lpstr>
      <vt:lpstr>Consortium</vt:lpstr>
      <vt:lpstr>Trends and Challenges</vt:lpstr>
      <vt:lpstr>Research and Development</vt:lpstr>
      <vt:lpstr>1. Pre-editing</vt:lpstr>
      <vt:lpstr>2. Post-editing </vt:lpstr>
      <vt:lpstr>3. Improving SMT</vt:lpstr>
      <vt:lpstr>4. Text Analytics</vt:lpstr>
      <vt:lpstr>Target Groups</vt:lpstr>
      <vt:lpstr>Project Overview</vt:lpstr>
      <vt:lpstr>Innovation</vt:lpstr>
      <vt:lpstr>Work Packages</vt:lpstr>
      <vt:lpstr>Impact</vt:lpstr>
      <vt:lpstr>Progress and Results</vt:lpstr>
      <vt:lpstr>Schedule</vt:lpstr>
      <vt:lpstr>Results</vt:lpstr>
      <vt:lpstr>ACCEPT Portal</vt:lpstr>
      <vt:lpstr>Integration in Communities</vt:lpstr>
      <vt:lpstr>More Information</vt:lpstr>
      <vt:lpstr>Contact</vt:lpstr>
    </vt:vector>
  </TitlesOfParts>
  <Company>Symantec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</dc:creator>
  <cp:lastModifiedBy>Robert Grabowski</cp:lastModifiedBy>
  <cp:revision>73</cp:revision>
  <dcterms:created xsi:type="dcterms:W3CDTF">2012-03-06T09:52:06Z</dcterms:created>
  <dcterms:modified xsi:type="dcterms:W3CDTF">2013-05-02T16:34:29Z</dcterms:modified>
</cp:coreProperties>
</file>