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notesMasterIdLst>
    <p:notesMasterId r:id="rId18"/>
  </p:notesMasterIdLst>
  <p:handoutMasterIdLst>
    <p:handoutMasterId r:id="rId19"/>
  </p:handoutMasterIdLst>
  <p:sldIdLst>
    <p:sldId id="256" r:id="rId2"/>
    <p:sldId id="257" r:id="rId3"/>
    <p:sldId id="258" r:id="rId4"/>
    <p:sldId id="292" r:id="rId5"/>
    <p:sldId id="259" r:id="rId6"/>
    <p:sldId id="275" r:id="rId7"/>
    <p:sldId id="264" r:id="rId8"/>
    <p:sldId id="278" r:id="rId9"/>
    <p:sldId id="266" r:id="rId10"/>
    <p:sldId id="283" r:id="rId11"/>
    <p:sldId id="295" r:id="rId12"/>
    <p:sldId id="262" r:id="rId13"/>
    <p:sldId id="280" r:id="rId14"/>
    <p:sldId id="281" r:id="rId15"/>
    <p:sldId id="294" r:id="rId16"/>
    <p:sldId id="293" r:id="rId17"/>
  </p:sldIdLst>
  <p:sldSz cx="9144000" cy="6858000" type="screen4x3"/>
  <p:notesSz cx="9144000" cy="6858000"/>
  <p:custDataLst>
    <p:tags r:id="rId20"/>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140D2C4E-F538-475F-B83F-1CF6A87E8E77}">
          <p14:sldIdLst>
            <p14:sldId id="256"/>
            <p14:sldId id="257"/>
            <p14:sldId id="258"/>
            <p14:sldId id="292"/>
            <p14:sldId id="259"/>
            <p14:sldId id="275"/>
            <p14:sldId id="264"/>
            <p14:sldId id="278"/>
            <p14:sldId id="266"/>
            <p14:sldId id="283"/>
            <p14:sldId id="295"/>
            <p14:sldId id="262"/>
            <p14:sldId id="280"/>
            <p14:sldId id="281"/>
            <p14:sldId id="294"/>
            <p14:sldId id="2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2833802-FEF1-4C79-8D5D-14CF1EAF98D9}">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89" autoAdjust="0"/>
    <p:restoredTop sz="94964" autoAdjust="0"/>
  </p:normalViewPr>
  <p:slideViewPr>
    <p:cSldViewPr>
      <p:cViewPr>
        <p:scale>
          <a:sx n="88" d="100"/>
          <a:sy n="88" d="100"/>
        </p:scale>
        <p:origin x="-384" y="-552"/>
      </p:cViewPr>
      <p:guideLst>
        <p:guide orient="horz" pos="2159"/>
        <p:guide orient="horz" pos="3888"/>
        <p:guide orient="horz" pos="192"/>
        <p:guide orient="horz" pos="768"/>
        <p:guide pos="2882"/>
        <p:guide pos="240"/>
        <p:guide pos="552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9" d="100"/>
          <a:sy n="59" d="100"/>
        </p:scale>
        <p:origin x="-2630" y="-82"/>
      </p:cViewPr>
      <p:guideLst>
        <p:guide orient="horz" pos="2160"/>
        <p:guide orient="horz" pos="134"/>
        <p:guide pos="2880"/>
        <p:guide pos="272"/>
        <p:guide pos="54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2F9A00-2343-4B24-9C1D-568A897B00F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15C1046-B798-4AAE-BD71-F26B6BDB6CDD}">
      <dgm:prSet phldrT="[Text]"/>
      <dgm:spPr/>
      <dgm:t>
        <a:bodyPr/>
        <a:lstStyle/>
        <a:p>
          <a:r>
            <a:rPr lang="en-GB" dirty="0" smtClean="0"/>
            <a:t>Creation</a:t>
          </a:r>
          <a:endParaRPr lang="en-US" dirty="0"/>
        </a:p>
      </dgm:t>
    </dgm:pt>
    <dgm:pt modelId="{588AF102-6FBC-47BF-BDFB-91162DE3E251}" type="parTrans" cxnId="{6D047A88-D71C-42F8-8FA5-8F2464B09785}">
      <dgm:prSet/>
      <dgm:spPr/>
      <dgm:t>
        <a:bodyPr/>
        <a:lstStyle/>
        <a:p>
          <a:endParaRPr lang="en-US"/>
        </a:p>
      </dgm:t>
    </dgm:pt>
    <dgm:pt modelId="{98878885-05C5-42B6-8EFE-D4C6C3781B6D}" type="sibTrans" cxnId="{6D047A88-D71C-42F8-8FA5-8F2464B09785}">
      <dgm:prSet/>
      <dgm:spPr/>
      <dgm:t>
        <a:bodyPr/>
        <a:lstStyle/>
        <a:p>
          <a:endParaRPr lang="en-US"/>
        </a:p>
      </dgm:t>
    </dgm:pt>
    <dgm:pt modelId="{A0AD3666-EC21-429B-AC89-0B6F214890BA}">
      <dgm:prSet phldrT="[Text]"/>
      <dgm:spPr/>
      <dgm:t>
        <a:bodyPr/>
        <a:lstStyle/>
        <a:p>
          <a:r>
            <a:rPr lang="en-GB" dirty="0" smtClean="0"/>
            <a:t>Growth</a:t>
          </a:r>
          <a:endParaRPr lang="en-US" dirty="0"/>
        </a:p>
      </dgm:t>
    </dgm:pt>
    <dgm:pt modelId="{983DDCD5-F94A-4E37-908C-6EB82F0916BB}" type="parTrans" cxnId="{537CC7FE-AEAA-431F-AB70-C924AE8BD62F}">
      <dgm:prSet/>
      <dgm:spPr/>
      <dgm:t>
        <a:bodyPr/>
        <a:lstStyle/>
        <a:p>
          <a:endParaRPr lang="en-US"/>
        </a:p>
      </dgm:t>
    </dgm:pt>
    <dgm:pt modelId="{904A4532-10CE-46DB-95A7-2D74E297D21F}" type="sibTrans" cxnId="{537CC7FE-AEAA-431F-AB70-C924AE8BD62F}">
      <dgm:prSet/>
      <dgm:spPr/>
      <dgm:t>
        <a:bodyPr/>
        <a:lstStyle/>
        <a:p>
          <a:endParaRPr lang="en-US"/>
        </a:p>
      </dgm:t>
    </dgm:pt>
    <dgm:pt modelId="{9BFA82FA-8BF9-4753-8E80-4B122613A124}">
      <dgm:prSet phldrT="[Text]"/>
      <dgm:spPr/>
      <dgm:t>
        <a:bodyPr/>
        <a:lstStyle/>
        <a:p>
          <a:r>
            <a:rPr lang="en-GB" b="1" u="sng" dirty="0" smtClean="0">
              <a:solidFill>
                <a:schemeClr val="tx1"/>
              </a:solidFill>
            </a:rPr>
            <a:t>Maturity</a:t>
          </a:r>
          <a:endParaRPr lang="en-US" b="1" u="sng" dirty="0">
            <a:solidFill>
              <a:schemeClr val="tx1"/>
            </a:solidFill>
          </a:endParaRPr>
        </a:p>
      </dgm:t>
    </dgm:pt>
    <dgm:pt modelId="{DA6ADC41-FECE-462B-83E1-320D0AA514A7}" type="parTrans" cxnId="{BAEF5B71-7476-4F43-BEBB-906018BBD64F}">
      <dgm:prSet/>
      <dgm:spPr/>
      <dgm:t>
        <a:bodyPr/>
        <a:lstStyle/>
        <a:p>
          <a:endParaRPr lang="en-US"/>
        </a:p>
      </dgm:t>
    </dgm:pt>
    <dgm:pt modelId="{B2A7CC4D-A052-44DF-B158-5D82FEB4997E}" type="sibTrans" cxnId="{BAEF5B71-7476-4F43-BEBB-906018BBD64F}">
      <dgm:prSet/>
      <dgm:spPr>
        <a:noFill/>
      </dgm:spPr>
      <dgm:t>
        <a:bodyPr/>
        <a:lstStyle/>
        <a:p>
          <a:endParaRPr lang="en-US"/>
        </a:p>
      </dgm:t>
    </dgm:pt>
    <dgm:pt modelId="{70B1FB24-95E7-4134-B9EB-4B52D3AEE395}">
      <dgm:prSet phldrT="[Text]"/>
      <dgm:spPr/>
      <dgm:t>
        <a:bodyPr/>
        <a:lstStyle/>
        <a:p>
          <a:r>
            <a:rPr lang="en-GB" dirty="0" smtClean="0"/>
            <a:t>Inception</a:t>
          </a:r>
          <a:endParaRPr lang="en-US" dirty="0"/>
        </a:p>
      </dgm:t>
    </dgm:pt>
    <dgm:pt modelId="{8B8F0A6F-195F-4F1E-8B24-B7484DE5E299}" type="parTrans" cxnId="{7D347683-4579-4325-816D-8C8B5036AF21}">
      <dgm:prSet/>
      <dgm:spPr/>
      <dgm:t>
        <a:bodyPr/>
        <a:lstStyle/>
        <a:p>
          <a:endParaRPr lang="en-US"/>
        </a:p>
      </dgm:t>
    </dgm:pt>
    <dgm:pt modelId="{751D697E-F6F6-4A8B-A4A9-FB37C4620753}" type="sibTrans" cxnId="{7D347683-4579-4325-816D-8C8B5036AF21}">
      <dgm:prSet/>
      <dgm:spPr/>
      <dgm:t>
        <a:bodyPr/>
        <a:lstStyle/>
        <a:p>
          <a:endParaRPr lang="en-US"/>
        </a:p>
      </dgm:t>
    </dgm:pt>
    <dgm:pt modelId="{9862B341-0551-40E4-B354-C12F61D25A2B}" type="pres">
      <dgm:prSet presAssocID="{192F9A00-2343-4B24-9C1D-568A897B00FB}" presName="cycle" presStyleCnt="0">
        <dgm:presLayoutVars>
          <dgm:dir/>
          <dgm:resizeHandles val="exact"/>
        </dgm:presLayoutVars>
      </dgm:prSet>
      <dgm:spPr/>
      <dgm:t>
        <a:bodyPr/>
        <a:lstStyle/>
        <a:p>
          <a:endParaRPr lang="en-US"/>
        </a:p>
      </dgm:t>
    </dgm:pt>
    <dgm:pt modelId="{8F7B2A54-4303-43DD-9597-E8456FEC9E27}" type="pres">
      <dgm:prSet presAssocID="{A15C1046-B798-4AAE-BD71-F26B6BDB6CDD}" presName="dummy" presStyleCnt="0"/>
      <dgm:spPr/>
    </dgm:pt>
    <dgm:pt modelId="{C56E60DE-4D2B-4E5A-B4B4-38957ADF6E25}" type="pres">
      <dgm:prSet presAssocID="{A15C1046-B798-4AAE-BD71-F26B6BDB6CDD}" presName="node" presStyleLbl="revTx" presStyleIdx="0" presStyleCnt="4">
        <dgm:presLayoutVars>
          <dgm:bulletEnabled val="1"/>
        </dgm:presLayoutVars>
      </dgm:prSet>
      <dgm:spPr/>
      <dgm:t>
        <a:bodyPr/>
        <a:lstStyle/>
        <a:p>
          <a:endParaRPr lang="en-US"/>
        </a:p>
      </dgm:t>
    </dgm:pt>
    <dgm:pt modelId="{79076B0C-0C54-419E-BCC8-1DCAE200CB56}" type="pres">
      <dgm:prSet presAssocID="{98878885-05C5-42B6-8EFE-D4C6C3781B6D}" presName="sibTrans" presStyleLbl="node1" presStyleIdx="0" presStyleCnt="4"/>
      <dgm:spPr/>
      <dgm:t>
        <a:bodyPr/>
        <a:lstStyle/>
        <a:p>
          <a:endParaRPr lang="en-US"/>
        </a:p>
      </dgm:t>
    </dgm:pt>
    <dgm:pt modelId="{67000448-FEDE-44C6-8029-06B2540C91B1}" type="pres">
      <dgm:prSet presAssocID="{A0AD3666-EC21-429B-AC89-0B6F214890BA}" presName="dummy" presStyleCnt="0"/>
      <dgm:spPr/>
    </dgm:pt>
    <dgm:pt modelId="{EBF8AEE7-C1E0-40ED-91E5-6CF2D7A449A1}" type="pres">
      <dgm:prSet presAssocID="{A0AD3666-EC21-429B-AC89-0B6F214890BA}" presName="node" presStyleLbl="revTx" presStyleIdx="1" presStyleCnt="4">
        <dgm:presLayoutVars>
          <dgm:bulletEnabled val="1"/>
        </dgm:presLayoutVars>
      </dgm:prSet>
      <dgm:spPr/>
      <dgm:t>
        <a:bodyPr/>
        <a:lstStyle/>
        <a:p>
          <a:endParaRPr lang="en-US"/>
        </a:p>
      </dgm:t>
    </dgm:pt>
    <dgm:pt modelId="{94D36EB8-7959-4E98-B210-D691866E060F}" type="pres">
      <dgm:prSet presAssocID="{904A4532-10CE-46DB-95A7-2D74E297D21F}" presName="sibTrans" presStyleLbl="node1" presStyleIdx="1" presStyleCnt="4"/>
      <dgm:spPr/>
      <dgm:t>
        <a:bodyPr/>
        <a:lstStyle/>
        <a:p>
          <a:endParaRPr lang="en-US"/>
        </a:p>
      </dgm:t>
    </dgm:pt>
    <dgm:pt modelId="{49C5EA8B-34ED-4678-A223-444E4A44540F}" type="pres">
      <dgm:prSet presAssocID="{9BFA82FA-8BF9-4753-8E80-4B122613A124}" presName="dummy" presStyleCnt="0"/>
      <dgm:spPr/>
    </dgm:pt>
    <dgm:pt modelId="{25DE1B99-D2CB-4D7B-9F8C-732EF729B790}" type="pres">
      <dgm:prSet presAssocID="{9BFA82FA-8BF9-4753-8E80-4B122613A124}" presName="node" presStyleLbl="revTx" presStyleIdx="2" presStyleCnt="4">
        <dgm:presLayoutVars>
          <dgm:bulletEnabled val="1"/>
        </dgm:presLayoutVars>
      </dgm:prSet>
      <dgm:spPr/>
      <dgm:t>
        <a:bodyPr/>
        <a:lstStyle/>
        <a:p>
          <a:endParaRPr lang="en-US"/>
        </a:p>
      </dgm:t>
    </dgm:pt>
    <dgm:pt modelId="{BAA3D678-D59F-4406-BD54-11D8D2F05E74}" type="pres">
      <dgm:prSet presAssocID="{B2A7CC4D-A052-44DF-B158-5D82FEB4997E}" presName="sibTrans" presStyleLbl="node1" presStyleIdx="2" presStyleCnt="4" custLinFactNeighborX="-10166" custLinFactNeighborY="2470"/>
      <dgm:spPr/>
      <dgm:t>
        <a:bodyPr/>
        <a:lstStyle/>
        <a:p>
          <a:endParaRPr lang="en-US"/>
        </a:p>
      </dgm:t>
    </dgm:pt>
    <dgm:pt modelId="{CE93E41B-B4C3-496F-BB31-F521B47FE7AD}" type="pres">
      <dgm:prSet presAssocID="{70B1FB24-95E7-4134-B9EB-4B52D3AEE395}" presName="dummy" presStyleCnt="0"/>
      <dgm:spPr/>
    </dgm:pt>
    <dgm:pt modelId="{74C72601-1D4A-4A85-B8FC-8288BE537DE6}" type="pres">
      <dgm:prSet presAssocID="{70B1FB24-95E7-4134-B9EB-4B52D3AEE395}" presName="node" presStyleLbl="revTx" presStyleIdx="3" presStyleCnt="4">
        <dgm:presLayoutVars>
          <dgm:bulletEnabled val="1"/>
        </dgm:presLayoutVars>
      </dgm:prSet>
      <dgm:spPr/>
      <dgm:t>
        <a:bodyPr/>
        <a:lstStyle/>
        <a:p>
          <a:endParaRPr lang="en-US"/>
        </a:p>
      </dgm:t>
    </dgm:pt>
    <dgm:pt modelId="{F22E20D5-A951-41B8-AE08-9CB4AE4F5590}" type="pres">
      <dgm:prSet presAssocID="{751D697E-F6F6-4A8B-A4A9-FB37C4620753}" presName="sibTrans" presStyleLbl="node1" presStyleIdx="3" presStyleCnt="4"/>
      <dgm:spPr/>
      <dgm:t>
        <a:bodyPr/>
        <a:lstStyle/>
        <a:p>
          <a:endParaRPr lang="en-US"/>
        </a:p>
      </dgm:t>
    </dgm:pt>
  </dgm:ptLst>
  <dgm:cxnLst>
    <dgm:cxn modelId="{BAEF5B71-7476-4F43-BEBB-906018BBD64F}" srcId="{192F9A00-2343-4B24-9C1D-568A897B00FB}" destId="{9BFA82FA-8BF9-4753-8E80-4B122613A124}" srcOrd="2" destOrd="0" parTransId="{DA6ADC41-FECE-462B-83E1-320D0AA514A7}" sibTransId="{B2A7CC4D-A052-44DF-B158-5D82FEB4997E}"/>
    <dgm:cxn modelId="{133E1FE3-B5C4-4CBD-8A05-D8B7824633B8}" type="presOf" srcId="{904A4532-10CE-46DB-95A7-2D74E297D21F}" destId="{94D36EB8-7959-4E98-B210-D691866E060F}" srcOrd="0" destOrd="0" presId="urn:microsoft.com/office/officeart/2005/8/layout/cycle1"/>
    <dgm:cxn modelId="{004BD75A-5E30-48E9-A6C2-212081FFB603}" type="presOf" srcId="{70B1FB24-95E7-4134-B9EB-4B52D3AEE395}" destId="{74C72601-1D4A-4A85-B8FC-8288BE537DE6}" srcOrd="0" destOrd="0" presId="urn:microsoft.com/office/officeart/2005/8/layout/cycle1"/>
    <dgm:cxn modelId="{7D347683-4579-4325-816D-8C8B5036AF21}" srcId="{192F9A00-2343-4B24-9C1D-568A897B00FB}" destId="{70B1FB24-95E7-4134-B9EB-4B52D3AEE395}" srcOrd="3" destOrd="0" parTransId="{8B8F0A6F-195F-4F1E-8B24-B7484DE5E299}" sibTransId="{751D697E-F6F6-4A8B-A4A9-FB37C4620753}"/>
    <dgm:cxn modelId="{A5A6A561-C03F-4A01-8433-3533CAA6C221}" type="presOf" srcId="{192F9A00-2343-4B24-9C1D-568A897B00FB}" destId="{9862B341-0551-40E4-B354-C12F61D25A2B}" srcOrd="0" destOrd="0" presId="urn:microsoft.com/office/officeart/2005/8/layout/cycle1"/>
    <dgm:cxn modelId="{114A23E2-3123-41A5-ABAA-98A696DBC99C}" type="presOf" srcId="{98878885-05C5-42B6-8EFE-D4C6C3781B6D}" destId="{79076B0C-0C54-419E-BCC8-1DCAE200CB56}" srcOrd="0" destOrd="0" presId="urn:microsoft.com/office/officeart/2005/8/layout/cycle1"/>
    <dgm:cxn modelId="{5D153F9E-13CC-40E1-B31F-36647EC56ED3}" type="presOf" srcId="{B2A7CC4D-A052-44DF-B158-5D82FEB4997E}" destId="{BAA3D678-D59F-4406-BD54-11D8D2F05E74}" srcOrd="0" destOrd="0" presId="urn:microsoft.com/office/officeart/2005/8/layout/cycle1"/>
    <dgm:cxn modelId="{FFF63A78-5333-4EEF-90F1-CC66AAC22EAD}" type="presOf" srcId="{A15C1046-B798-4AAE-BD71-F26B6BDB6CDD}" destId="{C56E60DE-4D2B-4E5A-B4B4-38957ADF6E25}" srcOrd="0" destOrd="0" presId="urn:microsoft.com/office/officeart/2005/8/layout/cycle1"/>
    <dgm:cxn modelId="{6D047A88-D71C-42F8-8FA5-8F2464B09785}" srcId="{192F9A00-2343-4B24-9C1D-568A897B00FB}" destId="{A15C1046-B798-4AAE-BD71-F26B6BDB6CDD}" srcOrd="0" destOrd="0" parTransId="{588AF102-6FBC-47BF-BDFB-91162DE3E251}" sibTransId="{98878885-05C5-42B6-8EFE-D4C6C3781B6D}"/>
    <dgm:cxn modelId="{1BA8BDFC-2C99-4704-B28C-2A2BFA84069C}" type="presOf" srcId="{751D697E-F6F6-4A8B-A4A9-FB37C4620753}" destId="{F22E20D5-A951-41B8-AE08-9CB4AE4F5590}" srcOrd="0" destOrd="0" presId="urn:microsoft.com/office/officeart/2005/8/layout/cycle1"/>
    <dgm:cxn modelId="{537CC7FE-AEAA-431F-AB70-C924AE8BD62F}" srcId="{192F9A00-2343-4B24-9C1D-568A897B00FB}" destId="{A0AD3666-EC21-429B-AC89-0B6F214890BA}" srcOrd="1" destOrd="0" parTransId="{983DDCD5-F94A-4E37-908C-6EB82F0916BB}" sibTransId="{904A4532-10CE-46DB-95A7-2D74E297D21F}"/>
    <dgm:cxn modelId="{6D089997-D143-4215-91CA-97CDC9F529A3}" type="presOf" srcId="{A0AD3666-EC21-429B-AC89-0B6F214890BA}" destId="{EBF8AEE7-C1E0-40ED-91E5-6CF2D7A449A1}" srcOrd="0" destOrd="0" presId="urn:microsoft.com/office/officeart/2005/8/layout/cycle1"/>
    <dgm:cxn modelId="{25F45502-E75F-4CAE-9F98-211A805D6BB7}" type="presOf" srcId="{9BFA82FA-8BF9-4753-8E80-4B122613A124}" destId="{25DE1B99-D2CB-4D7B-9F8C-732EF729B790}" srcOrd="0" destOrd="0" presId="urn:microsoft.com/office/officeart/2005/8/layout/cycle1"/>
    <dgm:cxn modelId="{56901651-DD9F-47BD-95C7-8A50B75D7EF7}" type="presParOf" srcId="{9862B341-0551-40E4-B354-C12F61D25A2B}" destId="{8F7B2A54-4303-43DD-9597-E8456FEC9E27}" srcOrd="0" destOrd="0" presId="urn:microsoft.com/office/officeart/2005/8/layout/cycle1"/>
    <dgm:cxn modelId="{17053EA0-B46D-45A5-AA53-ED4BBDA1BDDB}" type="presParOf" srcId="{9862B341-0551-40E4-B354-C12F61D25A2B}" destId="{C56E60DE-4D2B-4E5A-B4B4-38957ADF6E25}" srcOrd="1" destOrd="0" presId="urn:microsoft.com/office/officeart/2005/8/layout/cycle1"/>
    <dgm:cxn modelId="{C89FE1F7-2829-4145-8610-4E57FE968431}" type="presParOf" srcId="{9862B341-0551-40E4-B354-C12F61D25A2B}" destId="{79076B0C-0C54-419E-BCC8-1DCAE200CB56}" srcOrd="2" destOrd="0" presId="urn:microsoft.com/office/officeart/2005/8/layout/cycle1"/>
    <dgm:cxn modelId="{3648BE59-96FA-4EA0-BFA0-812A15EDFBA8}" type="presParOf" srcId="{9862B341-0551-40E4-B354-C12F61D25A2B}" destId="{67000448-FEDE-44C6-8029-06B2540C91B1}" srcOrd="3" destOrd="0" presId="urn:microsoft.com/office/officeart/2005/8/layout/cycle1"/>
    <dgm:cxn modelId="{23AA9218-7888-4B41-89A8-5394C74386A3}" type="presParOf" srcId="{9862B341-0551-40E4-B354-C12F61D25A2B}" destId="{EBF8AEE7-C1E0-40ED-91E5-6CF2D7A449A1}" srcOrd="4" destOrd="0" presId="urn:microsoft.com/office/officeart/2005/8/layout/cycle1"/>
    <dgm:cxn modelId="{3D77B32B-FA49-4A1D-93E7-8A6A2CE8860B}" type="presParOf" srcId="{9862B341-0551-40E4-B354-C12F61D25A2B}" destId="{94D36EB8-7959-4E98-B210-D691866E060F}" srcOrd="5" destOrd="0" presId="urn:microsoft.com/office/officeart/2005/8/layout/cycle1"/>
    <dgm:cxn modelId="{7401AB57-0066-4CEE-89BA-691F7A026935}" type="presParOf" srcId="{9862B341-0551-40E4-B354-C12F61D25A2B}" destId="{49C5EA8B-34ED-4678-A223-444E4A44540F}" srcOrd="6" destOrd="0" presId="urn:microsoft.com/office/officeart/2005/8/layout/cycle1"/>
    <dgm:cxn modelId="{F2430F88-75E1-4B31-854E-D977F4C8BC80}" type="presParOf" srcId="{9862B341-0551-40E4-B354-C12F61D25A2B}" destId="{25DE1B99-D2CB-4D7B-9F8C-732EF729B790}" srcOrd="7" destOrd="0" presId="urn:microsoft.com/office/officeart/2005/8/layout/cycle1"/>
    <dgm:cxn modelId="{5E8BA2F9-F373-4980-9E97-8C6744B4FE81}" type="presParOf" srcId="{9862B341-0551-40E4-B354-C12F61D25A2B}" destId="{BAA3D678-D59F-4406-BD54-11D8D2F05E74}" srcOrd="8" destOrd="0" presId="urn:microsoft.com/office/officeart/2005/8/layout/cycle1"/>
    <dgm:cxn modelId="{EB520D68-86A9-42A8-B3F8-5A469048FCAE}" type="presParOf" srcId="{9862B341-0551-40E4-B354-C12F61D25A2B}" destId="{CE93E41B-B4C3-496F-BB31-F521B47FE7AD}" srcOrd="9" destOrd="0" presId="urn:microsoft.com/office/officeart/2005/8/layout/cycle1"/>
    <dgm:cxn modelId="{D3F7AC8C-6D3D-491D-9D9C-D0FF209AB626}" type="presParOf" srcId="{9862B341-0551-40E4-B354-C12F61D25A2B}" destId="{74C72601-1D4A-4A85-B8FC-8288BE537DE6}" srcOrd="10" destOrd="0" presId="urn:microsoft.com/office/officeart/2005/8/layout/cycle1"/>
    <dgm:cxn modelId="{D420A1F2-6390-4624-AE05-FA448233E05F}" type="presParOf" srcId="{9862B341-0551-40E4-B354-C12F61D25A2B}" destId="{F22E20D5-A951-41B8-AE08-9CB4AE4F5590}"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85CE26-40BE-4377-997A-31B86C648CE3}" type="doc">
      <dgm:prSet loTypeId="urn:microsoft.com/office/officeart/2005/8/layout/arrow2" loCatId="process" qsTypeId="urn:microsoft.com/office/officeart/2005/8/quickstyle/3d3" qsCatId="3D" csTypeId="urn:microsoft.com/office/officeart/2005/8/colors/accent2_2" csCatId="accent2" phldr="1"/>
      <dgm:spPr/>
    </dgm:pt>
    <dgm:pt modelId="{901CBE13-D3B0-4D9E-8264-F8FE99A4711B}">
      <dgm:prSet phldrT="[Text]"/>
      <dgm:spPr/>
      <dgm:t>
        <a:bodyPr/>
        <a:lstStyle/>
        <a:p>
          <a:r>
            <a:rPr lang="en-IE" dirty="0" err="1" smtClean="0"/>
            <a:t>Lurker</a:t>
          </a:r>
          <a:endParaRPr lang="en-US" dirty="0"/>
        </a:p>
      </dgm:t>
    </dgm:pt>
    <dgm:pt modelId="{A1ED43F5-5838-4658-A67B-A5FC511DC04E}" type="parTrans" cxnId="{CD76D246-438B-44D6-AA9F-B136F4B05CD1}">
      <dgm:prSet/>
      <dgm:spPr/>
      <dgm:t>
        <a:bodyPr/>
        <a:lstStyle/>
        <a:p>
          <a:endParaRPr lang="en-US"/>
        </a:p>
      </dgm:t>
    </dgm:pt>
    <dgm:pt modelId="{B6AADBF4-57E1-4EB4-AA5A-2CEDEA3E7A64}" type="sibTrans" cxnId="{CD76D246-438B-44D6-AA9F-B136F4B05CD1}">
      <dgm:prSet/>
      <dgm:spPr/>
      <dgm:t>
        <a:bodyPr/>
        <a:lstStyle/>
        <a:p>
          <a:endParaRPr lang="en-US"/>
        </a:p>
      </dgm:t>
    </dgm:pt>
    <dgm:pt modelId="{00158D83-1705-4E9D-AE76-1D1ADF8E66C3}">
      <dgm:prSet phldrT="[Text]"/>
      <dgm:spPr/>
      <dgm:t>
        <a:bodyPr/>
        <a:lstStyle/>
        <a:p>
          <a:r>
            <a:rPr lang="en-IE" dirty="0" smtClean="0"/>
            <a:t>Once-off user</a:t>
          </a:r>
          <a:endParaRPr lang="en-US" dirty="0"/>
        </a:p>
      </dgm:t>
    </dgm:pt>
    <dgm:pt modelId="{843405C3-1043-4B75-8533-44288EC7AC5A}" type="parTrans" cxnId="{526C8EE1-1723-446F-9959-BA4B93A34125}">
      <dgm:prSet/>
      <dgm:spPr/>
      <dgm:t>
        <a:bodyPr/>
        <a:lstStyle/>
        <a:p>
          <a:endParaRPr lang="en-US"/>
        </a:p>
      </dgm:t>
    </dgm:pt>
    <dgm:pt modelId="{8CA4A1F3-FFCC-4720-BB74-A272CB925507}" type="sibTrans" cxnId="{526C8EE1-1723-446F-9959-BA4B93A34125}">
      <dgm:prSet/>
      <dgm:spPr/>
      <dgm:t>
        <a:bodyPr/>
        <a:lstStyle/>
        <a:p>
          <a:endParaRPr lang="en-US"/>
        </a:p>
      </dgm:t>
    </dgm:pt>
    <dgm:pt modelId="{4683EBD5-C137-449A-BD7B-AB2D44204CBB}">
      <dgm:prSet phldrT="[Text]"/>
      <dgm:spPr/>
      <dgm:t>
        <a:bodyPr/>
        <a:lstStyle/>
        <a:p>
          <a:r>
            <a:rPr lang="en-IE" dirty="0" smtClean="0"/>
            <a:t>Regular user</a:t>
          </a:r>
          <a:endParaRPr lang="en-US" dirty="0"/>
        </a:p>
      </dgm:t>
    </dgm:pt>
    <dgm:pt modelId="{3E1AC002-6A42-4791-83E3-6655DEBBDAFE}" type="parTrans" cxnId="{FFBF28AA-FDE4-48F9-BE29-089496215EAA}">
      <dgm:prSet/>
      <dgm:spPr/>
      <dgm:t>
        <a:bodyPr/>
        <a:lstStyle/>
        <a:p>
          <a:endParaRPr lang="en-US"/>
        </a:p>
      </dgm:t>
    </dgm:pt>
    <dgm:pt modelId="{44D79913-7373-4A4D-8388-3AACA820580C}" type="sibTrans" cxnId="{FFBF28AA-FDE4-48F9-BE29-089496215EAA}">
      <dgm:prSet/>
      <dgm:spPr/>
      <dgm:t>
        <a:bodyPr/>
        <a:lstStyle/>
        <a:p>
          <a:endParaRPr lang="en-US"/>
        </a:p>
      </dgm:t>
    </dgm:pt>
    <dgm:pt modelId="{CB7FB575-930C-4BEE-9970-93A1BCB919A3}">
      <dgm:prSet phldrT="[Text]"/>
      <dgm:spPr/>
      <dgm:t>
        <a:bodyPr/>
        <a:lstStyle/>
        <a:p>
          <a:r>
            <a:rPr lang="en-IE" dirty="0" smtClean="0"/>
            <a:t>Guru</a:t>
          </a:r>
          <a:endParaRPr lang="en-US" dirty="0"/>
        </a:p>
      </dgm:t>
    </dgm:pt>
    <dgm:pt modelId="{FD59AD6B-C78D-430B-8773-47171B21EA4C}" type="parTrans" cxnId="{450BCF93-0DB5-4536-B38D-5F531F9261B5}">
      <dgm:prSet/>
      <dgm:spPr/>
      <dgm:t>
        <a:bodyPr/>
        <a:lstStyle/>
        <a:p>
          <a:endParaRPr lang="en-US"/>
        </a:p>
      </dgm:t>
    </dgm:pt>
    <dgm:pt modelId="{B968318B-BDE4-423C-81C4-A39500ADB05C}" type="sibTrans" cxnId="{450BCF93-0DB5-4536-B38D-5F531F9261B5}">
      <dgm:prSet/>
      <dgm:spPr/>
      <dgm:t>
        <a:bodyPr/>
        <a:lstStyle/>
        <a:p>
          <a:endParaRPr lang="en-US"/>
        </a:p>
      </dgm:t>
    </dgm:pt>
    <dgm:pt modelId="{9A4E81CA-9BBA-44E6-A419-827CFEFF81D2}" type="pres">
      <dgm:prSet presAssocID="{DB85CE26-40BE-4377-997A-31B86C648CE3}" presName="arrowDiagram" presStyleCnt="0">
        <dgm:presLayoutVars>
          <dgm:chMax val="5"/>
          <dgm:dir/>
          <dgm:resizeHandles val="exact"/>
        </dgm:presLayoutVars>
      </dgm:prSet>
      <dgm:spPr/>
    </dgm:pt>
    <dgm:pt modelId="{0CF377E2-4E5E-4C93-AD50-7ADF4C9EF413}" type="pres">
      <dgm:prSet presAssocID="{DB85CE26-40BE-4377-997A-31B86C648CE3}" presName="arrow" presStyleLbl="bgShp" presStyleIdx="0" presStyleCnt="1"/>
      <dgm:spPr/>
    </dgm:pt>
    <dgm:pt modelId="{EA5032AA-B827-4532-A09B-FD4345802C41}" type="pres">
      <dgm:prSet presAssocID="{DB85CE26-40BE-4377-997A-31B86C648CE3}" presName="arrowDiagram4" presStyleCnt="0"/>
      <dgm:spPr/>
    </dgm:pt>
    <dgm:pt modelId="{1E0B8C1A-E650-4614-A66F-F5DF6E08EAA6}" type="pres">
      <dgm:prSet presAssocID="{901CBE13-D3B0-4D9E-8264-F8FE99A4711B}" presName="bullet4a" presStyleLbl="node1" presStyleIdx="0" presStyleCnt="4"/>
      <dgm:spPr/>
    </dgm:pt>
    <dgm:pt modelId="{BCD93CF6-F202-48C4-8FC5-2EFA9CD28F34}" type="pres">
      <dgm:prSet presAssocID="{901CBE13-D3B0-4D9E-8264-F8FE99A4711B}" presName="textBox4a" presStyleLbl="revTx" presStyleIdx="0" presStyleCnt="4">
        <dgm:presLayoutVars>
          <dgm:bulletEnabled val="1"/>
        </dgm:presLayoutVars>
      </dgm:prSet>
      <dgm:spPr/>
      <dgm:t>
        <a:bodyPr/>
        <a:lstStyle/>
        <a:p>
          <a:endParaRPr lang="en-US"/>
        </a:p>
      </dgm:t>
    </dgm:pt>
    <dgm:pt modelId="{9C44A965-FF7F-4D14-A472-C0C51933272C}" type="pres">
      <dgm:prSet presAssocID="{00158D83-1705-4E9D-AE76-1D1ADF8E66C3}" presName="bullet4b" presStyleLbl="node1" presStyleIdx="1" presStyleCnt="4"/>
      <dgm:spPr/>
    </dgm:pt>
    <dgm:pt modelId="{6EB2D53C-3758-42F3-A216-D8A8E386DDDA}" type="pres">
      <dgm:prSet presAssocID="{00158D83-1705-4E9D-AE76-1D1ADF8E66C3}" presName="textBox4b" presStyleLbl="revTx" presStyleIdx="1" presStyleCnt="4">
        <dgm:presLayoutVars>
          <dgm:bulletEnabled val="1"/>
        </dgm:presLayoutVars>
      </dgm:prSet>
      <dgm:spPr/>
      <dgm:t>
        <a:bodyPr/>
        <a:lstStyle/>
        <a:p>
          <a:endParaRPr lang="en-US"/>
        </a:p>
      </dgm:t>
    </dgm:pt>
    <dgm:pt modelId="{BBF4A5AF-0A54-4EDC-A67F-157FAE0EA2D5}" type="pres">
      <dgm:prSet presAssocID="{4683EBD5-C137-449A-BD7B-AB2D44204CBB}" presName="bullet4c" presStyleLbl="node1" presStyleIdx="2" presStyleCnt="4"/>
      <dgm:spPr/>
    </dgm:pt>
    <dgm:pt modelId="{5A72F97D-3E1B-4B42-AB97-3B8DC8F87E38}" type="pres">
      <dgm:prSet presAssocID="{4683EBD5-C137-449A-BD7B-AB2D44204CBB}" presName="textBox4c" presStyleLbl="revTx" presStyleIdx="2" presStyleCnt="4">
        <dgm:presLayoutVars>
          <dgm:bulletEnabled val="1"/>
        </dgm:presLayoutVars>
      </dgm:prSet>
      <dgm:spPr/>
      <dgm:t>
        <a:bodyPr/>
        <a:lstStyle/>
        <a:p>
          <a:endParaRPr lang="en-US"/>
        </a:p>
      </dgm:t>
    </dgm:pt>
    <dgm:pt modelId="{AB8CB493-1ED0-400B-B047-3AA565155B9D}" type="pres">
      <dgm:prSet presAssocID="{CB7FB575-930C-4BEE-9970-93A1BCB919A3}" presName="bullet4d" presStyleLbl="node1" presStyleIdx="3" presStyleCnt="4"/>
      <dgm:spPr/>
    </dgm:pt>
    <dgm:pt modelId="{25969CB1-35F9-4F4B-9E05-E271419CE016}" type="pres">
      <dgm:prSet presAssocID="{CB7FB575-930C-4BEE-9970-93A1BCB919A3}" presName="textBox4d" presStyleLbl="revTx" presStyleIdx="3" presStyleCnt="4">
        <dgm:presLayoutVars>
          <dgm:bulletEnabled val="1"/>
        </dgm:presLayoutVars>
      </dgm:prSet>
      <dgm:spPr/>
      <dgm:t>
        <a:bodyPr/>
        <a:lstStyle/>
        <a:p>
          <a:endParaRPr lang="en-US"/>
        </a:p>
      </dgm:t>
    </dgm:pt>
  </dgm:ptLst>
  <dgm:cxnLst>
    <dgm:cxn modelId="{82A1F61D-C1BB-4581-B7CA-7577C739FF01}" type="presOf" srcId="{00158D83-1705-4E9D-AE76-1D1ADF8E66C3}" destId="{6EB2D53C-3758-42F3-A216-D8A8E386DDDA}" srcOrd="0" destOrd="0" presId="urn:microsoft.com/office/officeart/2005/8/layout/arrow2"/>
    <dgm:cxn modelId="{EE43B3E8-F780-490F-9836-BD61E543A0A0}" type="presOf" srcId="{CB7FB575-930C-4BEE-9970-93A1BCB919A3}" destId="{25969CB1-35F9-4F4B-9E05-E271419CE016}" srcOrd="0" destOrd="0" presId="urn:microsoft.com/office/officeart/2005/8/layout/arrow2"/>
    <dgm:cxn modelId="{30DC62ED-4C35-443A-A77E-7C816557CD79}" type="presOf" srcId="{901CBE13-D3B0-4D9E-8264-F8FE99A4711B}" destId="{BCD93CF6-F202-48C4-8FC5-2EFA9CD28F34}" srcOrd="0" destOrd="0" presId="urn:microsoft.com/office/officeart/2005/8/layout/arrow2"/>
    <dgm:cxn modelId="{CD76D246-438B-44D6-AA9F-B136F4B05CD1}" srcId="{DB85CE26-40BE-4377-997A-31B86C648CE3}" destId="{901CBE13-D3B0-4D9E-8264-F8FE99A4711B}" srcOrd="0" destOrd="0" parTransId="{A1ED43F5-5838-4658-A67B-A5FC511DC04E}" sibTransId="{B6AADBF4-57E1-4EB4-AA5A-2CEDEA3E7A64}"/>
    <dgm:cxn modelId="{25F88969-CFB3-4448-A6CE-1E911AEEB0B4}" type="presOf" srcId="{4683EBD5-C137-449A-BD7B-AB2D44204CBB}" destId="{5A72F97D-3E1B-4B42-AB97-3B8DC8F87E38}" srcOrd="0" destOrd="0" presId="urn:microsoft.com/office/officeart/2005/8/layout/arrow2"/>
    <dgm:cxn modelId="{450BCF93-0DB5-4536-B38D-5F531F9261B5}" srcId="{DB85CE26-40BE-4377-997A-31B86C648CE3}" destId="{CB7FB575-930C-4BEE-9970-93A1BCB919A3}" srcOrd="3" destOrd="0" parTransId="{FD59AD6B-C78D-430B-8773-47171B21EA4C}" sibTransId="{B968318B-BDE4-423C-81C4-A39500ADB05C}"/>
    <dgm:cxn modelId="{FFBF28AA-FDE4-48F9-BE29-089496215EAA}" srcId="{DB85CE26-40BE-4377-997A-31B86C648CE3}" destId="{4683EBD5-C137-449A-BD7B-AB2D44204CBB}" srcOrd="2" destOrd="0" parTransId="{3E1AC002-6A42-4791-83E3-6655DEBBDAFE}" sibTransId="{44D79913-7373-4A4D-8388-3AACA820580C}"/>
    <dgm:cxn modelId="{AC2F4088-833A-4295-9790-BB5082EED1D3}" type="presOf" srcId="{DB85CE26-40BE-4377-997A-31B86C648CE3}" destId="{9A4E81CA-9BBA-44E6-A419-827CFEFF81D2}" srcOrd="0" destOrd="0" presId="urn:microsoft.com/office/officeart/2005/8/layout/arrow2"/>
    <dgm:cxn modelId="{526C8EE1-1723-446F-9959-BA4B93A34125}" srcId="{DB85CE26-40BE-4377-997A-31B86C648CE3}" destId="{00158D83-1705-4E9D-AE76-1D1ADF8E66C3}" srcOrd="1" destOrd="0" parTransId="{843405C3-1043-4B75-8533-44288EC7AC5A}" sibTransId="{8CA4A1F3-FFCC-4720-BB74-A272CB925507}"/>
    <dgm:cxn modelId="{70079F63-DB9A-406E-A804-F498EF62944E}" type="presParOf" srcId="{9A4E81CA-9BBA-44E6-A419-827CFEFF81D2}" destId="{0CF377E2-4E5E-4C93-AD50-7ADF4C9EF413}" srcOrd="0" destOrd="0" presId="urn:microsoft.com/office/officeart/2005/8/layout/arrow2"/>
    <dgm:cxn modelId="{71868C2C-4A75-4995-92CA-96F836984126}" type="presParOf" srcId="{9A4E81CA-9BBA-44E6-A419-827CFEFF81D2}" destId="{EA5032AA-B827-4532-A09B-FD4345802C41}" srcOrd="1" destOrd="0" presId="urn:microsoft.com/office/officeart/2005/8/layout/arrow2"/>
    <dgm:cxn modelId="{6604DE79-37D1-451C-B5EC-FE201F655477}" type="presParOf" srcId="{EA5032AA-B827-4532-A09B-FD4345802C41}" destId="{1E0B8C1A-E650-4614-A66F-F5DF6E08EAA6}" srcOrd="0" destOrd="0" presId="urn:microsoft.com/office/officeart/2005/8/layout/arrow2"/>
    <dgm:cxn modelId="{D438F08A-C194-41D2-8996-E4E7CDBFAE8C}" type="presParOf" srcId="{EA5032AA-B827-4532-A09B-FD4345802C41}" destId="{BCD93CF6-F202-48C4-8FC5-2EFA9CD28F34}" srcOrd="1" destOrd="0" presId="urn:microsoft.com/office/officeart/2005/8/layout/arrow2"/>
    <dgm:cxn modelId="{AE16828F-520A-43FE-A076-0BC6B76B83AE}" type="presParOf" srcId="{EA5032AA-B827-4532-A09B-FD4345802C41}" destId="{9C44A965-FF7F-4D14-A472-C0C51933272C}" srcOrd="2" destOrd="0" presId="urn:microsoft.com/office/officeart/2005/8/layout/arrow2"/>
    <dgm:cxn modelId="{8328AF09-647E-4BEA-8AE2-61A4979024EE}" type="presParOf" srcId="{EA5032AA-B827-4532-A09B-FD4345802C41}" destId="{6EB2D53C-3758-42F3-A216-D8A8E386DDDA}" srcOrd="3" destOrd="0" presId="urn:microsoft.com/office/officeart/2005/8/layout/arrow2"/>
    <dgm:cxn modelId="{B11EC8A7-9449-4CA8-BBD1-DDE09ABF7E36}" type="presParOf" srcId="{EA5032AA-B827-4532-A09B-FD4345802C41}" destId="{BBF4A5AF-0A54-4EDC-A67F-157FAE0EA2D5}" srcOrd="4" destOrd="0" presId="urn:microsoft.com/office/officeart/2005/8/layout/arrow2"/>
    <dgm:cxn modelId="{CAA417C8-4458-4AFB-AAE8-65F0B592D447}" type="presParOf" srcId="{EA5032AA-B827-4532-A09B-FD4345802C41}" destId="{5A72F97D-3E1B-4B42-AB97-3B8DC8F87E38}" srcOrd="5" destOrd="0" presId="urn:microsoft.com/office/officeart/2005/8/layout/arrow2"/>
    <dgm:cxn modelId="{6E1DB58E-CFA4-4484-B3E1-112434EA8001}" type="presParOf" srcId="{EA5032AA-B827-4532-A09B-FD4345802C41}" destId="{AB8CB493-1ED0-400B-B047-3AA565155B9D}" srcOrd="6" destOrd="0" presId="urn:microsoft.com/office/officeart/2005/8/layout/arrow2"/>
    <dgm:cxn modelId="{D0BC6A07-7FA3-4037-A5D6-BD2F10448729}" type="presParOf" srcId="{EA5032AA-B827-4532-A09B-FD4345802C41}" destId="{25969CB1-35F9-4F4B-9E05-E271419CE016}" srcOrd="7"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E60DE-4D2B-4E5A-B4B4-38957ADF6E25}">
      <dsp:nvSpPr>
        <dsp:cNvPr id="0" name=""/>
        <dsp:cNvSpPr/>
      </dsp:nvSpPr>
      <dsp:spPr>
        <a:xfrm>
          <a:off x="2445295" y="56811"/>
          <a:ext cx="896944" cy="89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smtClean="0"/>
            <a:t>Creation</a:t>
          </a:r>
          <a:endParaRPr lang="en-US" sz="1700" kern="1200" dirty="0"/>
        </a:p>
      </dsp:txBody>
      <dsp:txXfrm>
        <a:off x="2445295" y="56811"/>
        <a:ext cx="896944" cy="896944"/>
      </dsp:txXfrm>
    </dsp:sp>
    <dsp:sp modelId="{79076B0C-0C54-419E-BCC8-1DCAE200CB56}">
      <dsp:nvSpPr>
        <dsp:cNvPr id="0" name=""/>
        <dsp:cNvSpPr/>
      </dsp:nvSpPr>
      <dsp:spPr>
        <a:xfrm>
          <a:off x="862861" y="-134"/>
          <a:ext cx="2536324" cy="2536324"/>
        </a:xfrm>
        <a:prstGeom prst="circularArrow">
          <a:avLst>
            <a:gd name="adj1" fmla="val 6896"/>
            <a:gd name="adj2" fmla="val 464869"/>
            <a:gd name="adj3" fmla="val 551450"/>
            <a:gd name="adj4" fmla="val 20583681"/>
            <a:gd name="adj5" fmla="val 804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F8AEE7-C1E0-40ED-91E5-6CF2D7A449A1}">
      <dsp:nvSpPr>
        <dsp:cNvPr id="0" name=""/>
        <dsp:cNvSpPr/>
      </dsp:nvSpPr>
      <dsp:spPr>
        <a:xfrm>
          <a:off x="2445295" y="1582299"/>
          <a:ext cx="896944" cy="89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smtClean="0"/>
            <a:t>Growth</a:t>
          </a:r>
          <a:endParaRPr lang="en-US" sz="1700" kern="1200" dirty="0"/>
        </a:p>
      </dsp:txBody>
      <dsp:txXfrm>
        <a:off x="2445295" y="1582299"/>
        <a:ext cx="896944" cy="896944"/>
      </dsp:txXfrm>
    </dsp:sp>
    <dsp:sp modelId="{94D36EB8-7959-4E98-B210-D691866E060F}">
      <dsp:nvSpPr>
        <dsp:cNvPr id="0" name=""/>
        <dsp:cNvSpPr/>
      </dsp:nvSpPr>
      <dsp:spPr>
        <a:xfrm>
          <a:off x="862861" y="-134"/>
          <a:ext cx="2536324" cy="2536324"/>
        </a:xfrm>
        <a:prstGeom prst="circularArrow">
          <a:avLst>
            <a:gd name="adj1" fmla="val 6896"/>
            <a:gd name="adj2" fmla="val 464869"/>
            <a:gd name="adj3" fmla="val 5951450"/>
            <a:gd name="adj4" fmla="val 4383681"/>
            <a:gd name="adj5" fmla="val 804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DE1B99-D2CB-4D7B-9F8C-732EF729B790}">
      <dsp:nvSpPr>
        <dsp:cNvPr id="0" name=""/>
        <dsp:cNvSpPr/>
      </dsp:nvSpPr>
      <dsp:spPr>
        <a:xfrm>
          <a:off x="919807" y="1582299"/>
          <a:ext cx="896944" cy="89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b="1" u="sng" kern="1200" dirty="0" smtClean="0">
              <a:solidFill>
                <a:schemeClr val="tx1"/>
              </a:solidFill>
            </a:rPr>
            <a:t>Maturity</a:t>
          </a:r>
          <a:endParaRPr lang="en-US" sz="1700" b="1" u="sng" kern="1200" dirty="0">
            <a:solidFill>
              <a:schemeClr val="tx1"/>
            </a:solidFill>
          </a:endParaRPr>
        </a:p>
      </dsp:txBody>
      <dsp:txXfrm>
        <a:off x="919807" y="1582299"/>
        <a:ext cx="896944" cy="896944"/>
      </dsp:txXfrm>
    </dsp:sp>
    <dsp:sp modelId="{BAA3D678-D59F-4406-BD54-11D8D2F05E74}">
      <dsp:nvSpPr>
        <dsp:cNvPr id="0" name=""/>
        <dsp:cNvSpPr/>
      </dsp:nvSpPr>
      <dsp:spPr>
        <a:xfrm>
          <a:off x="605019" y="62513"/>
          <a:ext cx="2536324" cy="2536324"/>
        </a:xfrm>
        <a:prstGeom prst="circularArrow">
          <a:avLst>
            <a:gd name="adj1" fmla="val 6896"/>
            <a:gd name="adj2" fmla="val 464869"/>
            <a:gd name="adj3" fmla="val 11351450"/>
            <a:gd name="adj4" fmla="val 9783681"/>
            <a:gd name="adj5" fmla="val 8045"/>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C72601-1D4A-4A85-B8FC-8288BE537DE6}">
      <dsp:nvSpPr>
        <dsp:cNvPr id="0" name=""/>
        <dsp:cNvSpPr/>
      </dsp:nvSpPr>
      <dsp:spPr>
        <a:xfrm>
          <a:off x="919807" y="56811"/>
          <a:ext cx="896944" cy="89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smtClean="0"/>
            <a:t>Inception</a:t>
          </a:r>
          <a:endParaRPr lang="en-US" sz="1700" kern="1200" dirty="0"/>
        </a:p>
      </dsp:txBody>
      <dsp:txXfrm>
        <a:off x="919807" y="56811"/>
        <a:ext cx="896944" cy="896944"/>
      </dsp:txXfrm>
    </dsp:sp>
    <dsp:sp modelId="{F22E20D5-A951-41B8-AE08-9CB4AE4F5590}">
      <dsp:nvSpPr>
        <dsp:cNvPr id="0" name=""/>
        <dsp:cNvSpPr/>
      </dsp:nvSpPr>
      <dsp:spPr>
        <a:xfrm>
          <a:off x="862861" y="-134"/>
          <a:ext cx="2536324" cy="2536324"/>
        </a:xfrm>
        <a:prstGeom prst="circularArrow">
          <a:avLst>
            <a:gd name="adj1" fmla="val 6896"/>
            <a:gd name="adj2" fmla="val 464869"/>
            <a:gd name="adj3" fmla="val 16751450"/>
            <a:gd name="adj4" fmla="val 15183681"/>
            <a:gd name="adj5" fmla="val 804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F377E2-4E5E-4C93-AD50-7ADF4C9EF413}">
      <dsp:nvSpPr>
        <dsp:cNvPr id="0" name=""/>
        <dsp:cNvSpPr/>
      </dsp:nvSpPr>
      <dsp:spPr>
        <a:xfrm>
          <a:off x="0" y="126999"/>
          <a:ext cx="6096000" cy="3810000"/>
        </a:xfrm>
        <a:prstGeom prst="swooshArrow">
          <a:avLst>
            <a:gd name="adj1" fmla="val 25000"/>
            <a:gd name="adj2" fmla="val 25000"/>
          </a:avLst>
        </a:prstGeom>
        <a:solidFill>
          <a:schemeClr val="accent2">
            <a:tint val="4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1E0B8C1A-E650-4614-A66F-F5DF6E08EAA6}">
      <dsp:nvSpPr>
        <dsp:cNvPr id="0" name=""/>
        <dsp:cNvSpPr/>
      </dsp:nvSpPr>
      <dsp:spPr>
        <a:xfrm>
          <a:off x="600456" y="2960116"/>
          <a:ext cx="140208" cy="140208"/>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CD93CF6-F202-48C4-8FC5-2EFA9CD28F34}">
      <dsp:nvSpPr>
        <dsp:cNvPr id="0" name=""/>
        <dsp:cNvSpPr/>
      </dsp:nvSpPr>
      <dsp:spPr>
        <a:xfrm>
          <a:off x="670560" y="3030220"/>
          <a:ext cx="1042416" cy="9067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4293" tIns="0" rIns="0" bIns="0" numCol="1" spcCol="1270" anchor="t" anchorCtr="0">
          <a:noAutofit/>
        </a:bodyPr>
        <a:lstStyle/>
        <a:p>
          <a:pPr lvl="0" algn="l" defTabSz="1244600">
            <a:lnSpc>
              <a:spcPct val="90000"/>
            </a:lnSpc>
            <a:spcBef>
              <a:spcPct val="0"/>
            </a:spcBef>
            <a:spcAft>
              <a:spcPct val="35000"/>
            </a:spcAft>
          </a:pPr>
          <a:r>
            <a:rPr lang="en-IE" sz="2800" kern="1200" dirty="0" err="1" smtClean="0"/>
            <a:t>Lurker</a:t>
          </a:r>
          <a:endParaRPr lang="en-US" sz="2800" kern="1200" dirty="0"/>
        </a:p>
      </dsp:txBody>
      <dsp:txXfrm>
        <a:off x="670560" y="3030220"/>
        <a:ext cx="1042416" cy="906780"/>
      </dsp:txXfrm>
    </dsp:sp>
    <dsp:sp modelId="{9C44A965-FF7F-4D14-A472-C0C51933272C}">
      <dsp:nvSpPr>
        <dsp:cNvPr id="0" name=""/>
        <dsp:cNvSpPr/>
      </dsp:nvSpPr>
      <dsp:spPr>
        <a:xfrm>
          <a:off x="1591056" y="2073909"/>
          <a:ext cx="243840" cy="243840"/>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EB2D53C-3758-42F3-A216-D8A8E386DDDA}">
      <dsp:nvSpPr>
        <dsp:cNvPr id="0" name=""/>
        <dsp:cNvSpPr/>
      </dsp:nvSpPr>
      <dsp:spPr>
        <a:xfrm>
          <a:off x="1712976" y="2195829"/>
          <a:ext cx="1280160" cy="174117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9206" tIns="0" rIns="0" bIns="0" numCol="1" spcCol="1270" anchor="t" anchorCtr="0">
          <a:noAutofit/>
        </a:bodyPr>
        <a:lstStyle/>
        <a:p>
          <a:pPr lvl="0" algn="l" defTabSz="1244600">
            <a:lnSpc>
              <a:spcPct val="90000"/>
            </a:lnSpc>
            <a:spcBef>
              <a:spcPct val="0"/>
            </a:spcBef>
            <a:spcAft>
              <a:spcPct val="35000"/>
            </a:spcAft>
          </a:pPr>
          <a:r>
            <a:rPr lang="en-IE" sz="2800" kern="1200" dirty="0" smtClean="0"/>
            <a:t>Once-off user</a:t>
          </a:r>
          <a:endParaRPr lang="en-US" sz="2800" kern="1200" dirty="0"/>
        </a:p>
      </dsp:txBody>
      <dsp:txXfrm>
        <a:off x="1712976" y="2195829"/>
        <a:ext cx="1280160" cy="1741170"/>
      </dsp:txXfrm>
    </dsp:sp>
    <dsp:sp modelId="{BBF4A5AF-0A54-4EDC-A67F-157FAE0EA2D5}">
      <dsp:nvSpPr>
        <dsp:cNvPr id="0" name=""/>
        <dsp:cNvSpPr/>
      </dsp:nvSpPr>
      <dsp:spPr>
        <a:xfrm>
          <a:off x="2855976" y="1420875"/>
          <a:ext cx="323088" cy="323088"/>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A72F97D-3E1B-4B42-AB97-3B8DC8F87E38}">
      <dsp:nvSpPr>
        <dsp:cNvPr id="0" name=""/>
        <dsp:cNvSpPr/>
      </dsp:nvSpPr>
      <dsp:spPr>
        <a:xfrm>
          <a:off x="3017520" y="1582419"/>
          <a:ext cx="1280160" cy="23545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71198" tIns="0" rIns="0" bIns="0" numCol="1" spcCol="1270" anchor="t" anchorCtr="0">
          <a:noAutofit/>
        </a:bodyPr>
        <a:lstStyle/>
        <a:p>
          <a:pPr lvl="0" algn="l" defTabSz="1244600">
            <a:lnSpc>
              <a:spcPct val="90000"/>
            </a:lnSpc>
            <a:spcBef>
              <a:spcPct val="0"/>
            </a:spcBef>
            <a:spcAft>
              <a:spcPct val="35000"/>
            </a:spcAft>
          </a:pPr>
          <a:r>
            <a:rPr lang="en-IE" sz="2800" kern="1200" dirty="0" smtClean="0"/>
            <a:t>Regular user</a:t>
          </a:r>
          <a:endParaRPr lang="en-US" sz="2800" kern="1200" dirty="0"/>
        </a:p>
      </dsp:txBody>
      <dsp:txXfrm>
        <a:off x="3017520" y="1582419"/>
        <a:ext cx="1280160" cy="2354580"/>
      </dsp:txXfrm>
    </dsp:sp>
    <dsp:sp modelId="{AB8CB493-1ED0-400B-B047-3AA565155B9D}">
      <dsp:nvSpPr>
        <dsp:cNvPr id="0" name=""/>
        <dsp:cNvSpPr/>
      </dsp:nvSpPr>
      <dsp:spPr>
        <a:xfrm>
          <a:off x="4233672" y="988821"/>
          <a:ext cx="432816" cy="432816"/>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5969CB1-35F9-4F4B-9E05-E271419CE016}">
      <dsp:nvSpPr>
        <dsp:cNvPr id="0" name=""/>
        <dsp:cNvSpPr/>
      </dsp:nvSpPr>
      <dsp:spPr>
        <a:xfrm>
          <a:off x="4450080" y="1205229"/>
          <a:ext cx="1280160" cy="273177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29340" tIns="0" rIns="0" bIns="0" numCol="1" spcCol="1270" anchor="t" anchorCtr="0">
          <a:noAutofit/>
        </a:bodyPr>
        <a:lstStyle/>
        <a:p>
          <a:pPr lvl="0" algn="l" defTabSz="1244600">
            <a:lnSpc>
              <a:spcPct val="90000"/>
            </a:lnSpc>
            <a:spcBef>
              <a:spcPct val="0"/>
            </a:spcBef>
            <a:spcAft>
              <a:spcPct val="35000"/>
            </a:spcAft>
          </a:pPr>
          <a:r>
            <a:rPr lang="en-IE" sz="2800" kern="1200" dirty="0" smtClean="0"/>
            <a:t>Guru</a:t>
          </a:r>
          <a:endParaRPr lang="en-US" sz="2800" kern="1200" dirty="0"/>
        </a:p>
      </dsp:txBody>
      <dsp:txXfrm>
        <a:off x="4450080" y="1205229"/>
        <a:ext cx="1280160" cy="2731770"/>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en-US" dirty="0">
              <a:latin typeface="+mn-lt"/>
            </a:endParaRPr>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pPr>
              <a:defRPr/>
            </a:pPr>
            <a:fld id="{38ED21EF-1646-431D-87E1-4372984CC9F4}" type="datetimeFigureOut">
              <a:rPr lang="en-US">
                <a:latin typeface="+mn-lt"/>
              </a:rPr>
              <a:pPr>
                <a:defRPr/>
              </a:pPr>
              <a:t>2/13/2014</a:t>
            </a:fld>
            <a:endParaRPr lang="en-US" dirty="0">
              <a:latin typeface="+mn-lt"/>
            </a:endParaRPr>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pPr>
              <a:defRPr/>
            </a:pPr>
            <a:endParaRPr lang="en-US" dirty="0">
              <a:latin typeface="+mn-lt"/>
            </a:endParaRPr>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pPr>
              <a:defRPr/>
            </a:pPr>
            <a:fld id="{AF812EFC-5DA8-4918-AF48-019594BE3609}" type="slidenum">
              <a:rPr lang="en-US">
                <a:latin typeface="+mn-lt"/>
              </a:rPr>
              <a:pPr>
                <a:defRPr/>
              </a:pPr>
              <a:t>‹#›</a:t>
            </a:fld>
            <a:endParaRPr lang="en-US" dirty="0">
              <a:latin typeface="+mn-lt"/>
            </a:endParaRPr>
          </a:p>
        </p:txBody>
      </p:sp>
    </p:spTree>
    <p:extLst>
      <p:ext uri="{BB962C8B-B14F-4D97-AF65-F5344CB8AC3E}">
        <p14:creationId xmlns:p14="http://schemas.microsoft.com/office/powerpoint/2010/main" val="1256343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8773" y="6400800"/>
            <a:ext cx="1608667"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Grp="1" noChangeArrowheads="1"/>
          </p:cNvSpPr>
          <p:nvPr>
            <p:ph type="body" sz="quarter" idx="3"/>
          </p:nvPr>
        </p:nvSpPr>
        <p:spPr bwMode="auto">
          <a:xfrm>
            <a:off x="431802" y="2400301"/>
            <a:ext cx="8280399" cy="392331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46" name="Rectangle 6"/>
          <p:cNvSpPr>
            <a:spLocks noGrp="1" noChangeArrowheads="1"/>
          </p:cNvSpPr>
          <p:nvPr>
            <p:ph type="ftr" sz="quarter" idx="4"/>
          </p:nvPr>
        </p:nvSpPr>
        <p:spPr bwMode="auto">
          <a:xfrm>
            <a:off x="1334814" y="6443087"/>
            <a:ext cx="4713685" cy="2057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endParaRPr lang="en-US" dirty="0"/>
          </a:p>
        </p:txBody>
      </p:sp>
      <p:sp>
        <p:nvSpPr>
          <p:cNvPr id="10247" name="Rectangle 7"/>
          <p:cNvSpPr>
            <a:spLocks noGrp="1" noChangeArrowheads="1"/>
          </p:cNvSpPr>
          <p:nvPr>
            <p:ph type="sldNum" sz="quarter" idx="5"/>
          </p:nvPr>
        </p:nvSpPr>
        <p:spPr bwMode="auto">
          <a:xfrm>
            <a:off x="431800" y="6443087"/>
            <a:ext cx="703317" cy="20207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fld id="{CEA96130-80FE-450A-9D6E-2375B464A403}" type="slidenum">
              <a:rPr lang="en-US" smtClean="0"/>
              <a:pPr>
                <a:defRPr/>
              </a:pPr>
              <a:t>‹#›</a:t>
            </a:fld>
            <a:endParaRPr lang="en-US" dirty="0"/>
          </a:p>
        </p:txBody>
      </p:sp>
      <p:sp>
        <p:nvSpPr>
          <p:cNvPr id="8" name="Slide Image Placeholder 7"/>
          <p:cNvSpPr>
            <a:spLocks noGrp="1" noRot="1" noChangeAspect="1"/>
          </p:cNvSpPr>
          <p:nvPr>
            <p:ph type="sldImg" idx="2"/>
          </p:nvPr>
        </p:nvSpPr>
        <p:spPr>
          <a:xfrm>
            <a:off x="3168650" y="212725"/>
            <a:ext cx="2806700" cy="2105025"/>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05087679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20000"/>
      </a:spcAft>
      <a:defRPr sz="1200" kern="1200">
        <a:solidFill>
          <a:schemeClr val="tx1"/>
        </a:solidFill>
        <a:latin typeface="+mn-lt"/>
        <a:ea typeface="+mn-ea"/>
        <a:cs typeface="+mn-cs"/>
      </a:defRPr>
    </a:lvl1pPr>
    <a:lvl2pPr marL="457096" algn="l" rtl="0" eaLnBrk="0" fontAlgn="base" hangingPunct="0">
      <a:lnSpc>
        <a:spcPct val="90000"/>
      </a:lnSpc>
      <a:spcBef>
        <a:spcPct val="20000"/>
      </a:spcBef>
      <a:spcAft>
        <a:spcPct val="20000"/>
      </a:spcAft>
      <a:defRPr sz="1200" kern="1200">
        <a:solidFill>
          <a:schemeClr val="tx1"/>
        </a:solidFill>
        <a:latin typeface="+mn-lt"/>
        <a:ea typeface="+mn-ea"/>
        <a:cs typeface="+mn-cs"/>
      </a:defRPr>
    </a:lvl2pPr>
    <a:lvl3pPr marL="914192" algn="l" rtl="0" eaLnBrk="0" fontAlgn="base" hangingPunct="0">
      <a:lnSpc>
        <a:spcPct val="90000"/>
      </a:lnSpc>
      <a:spcBef>
        <a:spcPct val="20000"/>
      </a:spcBef>
      <a:spcAft>
        <a:spcPct val="20000"/>
      </a:spcAft>
      <a:defRPr sz="1200" kern="1200">
        <a:solidFill>
          <a:schemeClr val="tx1"/>
        </a:solidFill>
        <a:latin typeface="+mn-lt"/>
        <a:ea typeface="+mn-ea"/>
        <a:cs typeface="+mn-cs"/>
      </a:defRPr>
    </a:lvl3pPr>
    <a:lvl4pPr marL="1371288" algn="l" rtl="0" eaLnBrk="0" fontAlgn="base" hangingPunct="0">
      <a:lnSpc>
        <a:spcPct val="90000"/>
      </a:lnSpc>
      <a:spcBef>
        <a:spcPct val="20000"/>
      </a:spcBef>
      <a:spcAft>
        <a:spcPct val="20000"/>
      </a:spcAft>
      <a:defRPr sz="1200" kern="1200">
        <a:solidFill>
          <a:schemeClr val="tx1"/>
        </a:solidFill>
        <a:latin typeface="+mn-lt"/>
        <a:ea typeface="+mn-ea"/>
        <a:cs typeface="+mn-cs"/>
      </a:defRPr>
    </a:lvl4pPr>
    <a:lvl5pPr marL="1828385" algn="l" rtl="0" eaLnBrk="0" fontAlgn="base" hangingPunct="0">
      <a:lnSpc>
        <a:spcPct val="90000"/>
      </a:lnSpc>
      <a:spcBef>
        <a:spcPct val="20000"/>
      </a:spcBef>
      <a:spcAft>
        <a:spcPct val="20000"/>
      </a:spcAft>
      <a:defRPr sz="1200" kern="1200">
        <a:solidFill>
          <a:schemeClr val="tx1"/>
        </a:solidFill>
        <a:latin typeface="+mn-lt"/>
        <a:ea typeface="+mn-ea"/>
        <a:cs typeface="+mn-cs"/>
      </a:defRPr>
    </a:lvl5pPr>
    <a:lvl6pPr marL="2285480" algn="l" defTabSz="914192" rtl="0" eaLnBrk="1" latinLnBrk="0" hangingPunct="1">
      <a:defRPr sz="1200" kern="1200">
        <a:solidFill>
          <a:schemeClr val="tx1"/>
        </a:solidFill>
        <a:latin typeface="+mn-lt"/>
        <a:ea typeface="+mn-ea"/>
        <a:cs typeface="+mn-cs"/>
      </a:defRPr>
    </a:lvl6pPr>
    <a:lvl7pPr marL="2742577" algn="l" defTabSz="914192" rtl="0" eaLnBrk="1" latinLnBrk="0" hangingPunct="1">
      <a:defRPr sz="1200" kern="1200">
        <a:solidFill>
          <a:schemeClr val="tx1"/>
        </a:solidFill>
        <a:latin typeface="+mn-lt"/>
        <a:ea typeface="+mn-ea"/>
        <a:cs typeface="+mn-cs"/>
      </a:defRPr>
    </a:lvl7pPr>
    <a:lvl8pPr marL="3199673" algn="l" defTabSz="914192" rtl="0" eaLnBrk="1" latinLnBrk="0" hangingPunct="1">
      <a:defRPr sz="1200" kern="1200">
        <a:solidFill>
          <a:schemeClr val="tx1"/>
        </a:solidFill>
        <a:latin typeface="+mn-lt"/>
        <a:ea typeface="+mn-ea"/>
        <a:cs typeface="+mn-cs"/>
      </a:defRPr>
    </a:lvl8pPr>
    <a:lvl9pPr marL="3656769" algn="l" defTabSz="9141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pPr marL="0" indent="0">
              <a:buFontTx/>
              <a:buNone/>
            </a:pPr>
            <a:r>
              <a:rPr lang="en-IE" baseline="0" dirty="0" smtClean="0"/>
              <a:t>- 1470 ratings in four weeks </a:t>
            </a:r>
          </a:p>
          <a:p>
            <a:pPr marL="171450" indent="-171450">
              <a:buFontTx/>
              <a:buChar char="-"/>
            </a:pPr>
            <a:r>
              <a:rPr lang="en-IE" baseline="0" dirty="0" smtClean="0"/>
              <a:t>From 4 ratings a week to 368 ratings a week</a:t>
            </a:r>
          </a:p>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14</a:t>
            </a:fld>
            <a:endParaRPr lang="en-US" dirty="0"/>
          </a:p>
        </p:txBody>
      </p:sp>
    </p:spTree>
    <p:extLst>
      <p:ext uri="{BB962C8B-B14F-4D97-AF65-F5344CB8AC3E}">
        <p14:creationId xmlns:p14="http://schemas.microsoft.com/office/powerpoint/2010/main" val="98489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3</a:t>
            </a:fld>
            <a:endParaRPr lang="en-US" dirty="0"/>
          </a:p>
        </p:txBody>
      </p:sp>
    </p:spTree>
    <p:extLst>
      <p:ext uri="{BB962C8B-B14F-4D97-AF65-F5344CB8AC3E}">
        <p14:creationId xmlns:p14="http://schemas.microsoft.com/office/powerpoint/2010/main" val="3376231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pPr marL="171450" indent="-171450">
              <a:buFontTx/>
              <a:buChar char="-"/>
            </a:pPr>
            <a:r>
              <a:rPr lang="en-IE" baseline="0" dirty="0" smtClean="0"/>
              <a:t>18 post-editors (en-de), post-editing 160 segments</a:t>
            </a:r>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4</a:t>
            </a:fld>
            <a:endParaRPr lang="en-US" dirty="0"/>
          </a:p>
        </p:txBody>
      </p:sp>
    </p:spTree>
    <p:extLst>
      <p:ext uri="{BB962C8B-B14F-4D97-AF65-F5344CB8AC3E}">
        <p14:creationId xmlns:p14="http://schemas.microsoft.com/office/powerpoint/2010/main" val="3253368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5</a:t>
            </a:fld>
            <a:endParaRPr lang="en-US" dirty="0"/>
          </a:p>
        </p:txBody>
      </p:sp>
    </p:spTree>
    <p:extLst>
      <p:ext uri="{BB962C8B-B14F-4D97-AF65-F5344CB8AC3E}">
        <p14:creationId xmlns:p14="http://schemas.microsoft.com/office/powerpoint/2010/main" val="3057970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7</a:t>
            </a:fld>
            <a:endParaRPr lang="en-US" dirty="0"/>
          </a:p>
        </p:txBody>
      </p:sp>
    </p:spTree>
    <p:extLst>
      <p:ext uri="{BB962C8B-B14F-4D97-AF65-F5344CB8AC3E}">
        <p14:creationId xmlns:p14="http://schemas.microsoft.com/office/powerpoint/2010/main" val="2173121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pPr lvl="1"/>
            <a:endParaRPr lang="en-IE" sz="2400" dirty="0" smtClean="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10</a:t>
            </a:fld>
            <a:endParaRPr lang="en-US" dirty="0"/>
          </a:p>
        </p:txBody>
      </p:sp>
    </p:spTree>
    <p:extLst>
      <p:ext uri="{BB962C8B-B14F-4D97-AF65-F5344CB8AC3E}">
        <p14:creationId xmlns:p14="http://schemas.microsoft.com/office/powerpoint/2010/main" val="2440808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11</a:t>
            </a:fld>
            <a:endParaRPr lang="en-US" dirty="0"/>
          </a:p>
        </p:txBody>
      </p:sp>
    </p:spTree>
    <p:extLst>
      <p:ext uri="{BB962C8B-B14F-4D97-AF65-F5344CB8AC3E}">
        <p14:creationId xmlns:p14="http://schemas.microsoft.com/office/powerpoint/2010/main" val="1075642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12</a:t>
            </a:fld>
            <a:endParaRPr lang="en-US" dirty="0"/>
          </a:p>
        </p:txBody>
      </p:sp>
    </p:spTree>
    <p:extLst>
      <p:ext uri="{BB962C8B-B14F-4D97-AF65-F5344CB8AC3E}">
        <p14:creationId xmlns:p14="http://schemas.microsoft.com/office/powerpoint/2010/main" val="2379345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0238" y="212725"/>
            <a:ext cx="2803525" cy="2103438"/>
          </a:xfrm>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13</a:t>
            </a:fld>
            <a:endParaRPr lang="en-US" dirty="0"/>
          </a:p>
        </p:txBody>
      </p:sp>
    </p:spTree>
    <p:extLst>
      <p:ext uri="{BB962C8B-B14F-4D97-AF65-F5344CB8AC3E}">
        <p14:creationId xmlns:p14="http://schemas.microsoft.com/office/powerpoint/2010/main" val="692780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7" name="Group 16"/>
          <p:cNvGrpSpPr/>
          <p:nvPr/>
        </p:nvGrpSpPr>
        <p:grpSpPr>
          <a:xfrm>
            <a:off x="227015" y="6323678"/>
            <a:ext cx="8691371" cy="301752"/>
            <a:chOff x="227015" y="6323678"/>
            <a:chExt cx="8691371" cy="301752"/>
          </a:xfrm>
        </p:grpSpPr>
        <p:sp>
          <p:nvSpPr>
            <p:cNvPr id="18" name="Round Same Side Corner Rectangle 17"/>
            <p:cNvSpPr/>
            <p:nvPr/>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0" name="Round Same Side Corner Rectangle 1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bg2">
                    <a:lumMod val="50000"/>
                  </a:schemeClr>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bg2">
                    <a:lumMod val="50000"/>
                  </a:schemeClr>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9" name="Text Placeholder 8"/>
          <p:cNvSpPr>
            <a:spLocks noGrp="1" noChangeAspect="1"/>
          </p:cNvSpPr>
          <p:nvPr>
            <p:ph type="body" sz="quarter" idx="16" hasCustomPrompt="1"/>
          </p:nvPr>
        </p:nvSpPr>
        <p:spPr>
          <a:xfrm>
            <a:off x="5410200" y="2957960"/>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503420" y="112130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62050"/>
            <a:ext cx="4238625" cy="3886200"/>
          </a:xfrm>
        </p:spPr>
        <p:txBody>
          <a:bodyPr/>
          <a:lstStyle>
            <a:lvl1pPr marL="0" indent="0">
              <a:lnSpc>
                <a:spcPct val="120000"/>
              </a:lnSpc>
              <a:spcAft>
                <a:spcPts val="0"/>
              </a:spcAft>
              <a:buNone/>
              <a:defRPr sz="3000" baseline="0"/>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bg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8"/>
          <p:cNvSpPr>
            <a:spLocks noGrp="1" noChangeAspect="1"/>
          </p:cNvSpPr>
          <p:nvPr>
            <p:ph type="body" sz="quarter" idx="17" hasCustomPrompt="1"/>
          </p:nvPr>
        </p:nvSpPr>
        <p:spPr>
          <a:xfrm>
            <a:off x="5230368" y="4518285"/>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3675888" y="118414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8" name="Round Same Side Corner Rectangle 17"/>
          <p:cNvSpPr/>
          <p:nvPr/>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Copyright © 2012 Symantec Corporation. All rights reserved. </a:t>
            </a:r>
            <a:r>
              <a:rPr lang="en-US" sz="800" dirty="0" smtClean="0">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latin typeface="Calibri" pitchFamily="34" charset="0"/>
            </a:endParaRPr>
          </a:p>
          <a:p>
            <a:pPr marL="0" indent="0" algn="l">
              <a:lnSpc>
                <a:spcPct val="90000"/>
              </a:lnSpc>
              <a:buNone/>
            </a:pPr>
            <a:r>
              <a:rPr lang="en-US" sz="800" dirty="0" smtClean="0">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8" name="Round Same Side Corner Rectangle 17"/>
          <p:cNvSpPr/>
          <p:nvPr/>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SYMANTEC PROPRIETARY/CONFIDENTIAL – INTERNAL USE ONLY</a:t>
            </a:r>
            <a:br>
              <a:rPr lang="en-US" sz="800" b="1" dirty="0" smtClean="0">
                <a:latin typeface="Calibri" pitchFamily="34" charset="0"/>
              </a:rPr>
            </a:br>
            <a:r>
              <a:rPr lang="en-US" sz="800" b="0" dirty="0" smtClean="0">
                <a:latin typeface="Calibri" pitchFamily="34" charset="0"/>
              </a:rPr>
              <a:t>Copyright © 2012 Symantec Corporation. All rights reserved.</a:t>
            </a:r>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2" hasCustomPrompt="1"/>
          </p:nvPr>
        </p:nvSpPr>
        <p:spPr>
          <a:xfrm>
            <a:off x="381000" y="1084944"/>
            <a:ext cx="8382000" cy="403485"/>
          </a:xfrm>
        </p:spPr>
        <p:txBody>
          <a:bodyPr/>
          <a:lstStyle>
            <a:lvl1pPr>
              <a:buNone/>
              <a:defRPr b="1">
                <a:solidFill>
                  <a:schemeClr val="bg2"/>
                </a:solidFill>
                <a:latin typeface="+mj-lt"/>
              </a:defRPr>
            </a:lvl1pPr>
            <a:lvl2pPr>
              <a:buNone/>
              <a:defRPr/>
            </a:lvl2pPr>
            <a:lvl3pPr>
              <a:buNone/>
              <a:defRPr/>
            </a:lvl3pPr>
            <a:lvl4pPr>
              <a:buNone/>
              <a:defRPr/>
            </a:lvl4pPr>
            <a:lvl5pPr>
              <a:buNone/>
              <a:defRPr/>
            </a:lvl5pPr>
          </a:lstStyle>
          <a:p>
            <a:pPr lvl="0"/>
            <a:r>
              <a:rPr lang="en-US" dirty="0" smtClean="0"/>
              <a:t>Click to add subtitle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6400"/>
            <a:ext cx="407670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Content Placeholder 2"/>
          <p:cNvSpPr>
            <a:spLocks noGrp="1"/>
          </p:cNvSpPr>
          <p:nvPr>
            <p:ph idx="12" hasCustomPrompt="1"/>
          </p:nvPr>
        </p:nvSpPr>
        <p:spPr>
          <a:xfrm>
            <a:off x="4701540" y="1676400"/>
            <a:ext cx="406146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9200"/>
            <a:ext cx="4093564"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9200"/>
            <a:ext cx="4061460"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sp>
        <p:nvSpPr>
          <p:cNvPr id="14" name="Round Same Side Corner Rectangle 13"/>
          <p:cNvSpPr/>
          <p:nvPr/>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7" name="Round Same Side Corner Rectangle 16"/>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12" name="Rectangle 4"/>
          <p:cNvSpPr>
            <a:spLocks noGrp="1" noChangeArrowheads="1"/>
          </p:cNvSpPr>
          <p:nvPr>
            <p:ph type="subTitle" idx="1" hasCustomPrompt="1"/>
          </p:nvPr>
        </p:nvSpPr>
        <p:spPr bwMode="black">
          <a:xfrm>
            <a:off x="685800" y="5029200"/>
            <a:ext cx="7772400" cy="381000"/>
          </a:xfrm>
        </p:spPr>
        <p:txBody>
          <a:bodyPr anchor="t" anchorCtr="0"/>
          <a:lstStyle>
            <a:lvl1pPr marL="0" indent="0">
              <a:buFontTx/>
              <a:buNone/>
              <a:defRPr sz="2400" b="1" baseline="0">
                <a:solidFill>
                  <a:schemeClr val="bg2"/>
                </a:solidFill>
              </a:defRPr>
            </a:lvl1pPr>
          </a:lstStyle>
          <a:p>
            <a:r>
              <a:rPr lang="en-US" dirty="0" smtClean="0"/>
              <a:t>Click to add subtitle here</a:t>
            </a:r>
            <a:endParaRPr lang="en-US" dirty="0"/>
          </a:p>
        </p:txBody>
      </p:sp>
      <p:pic>
        <p:nvPicPr>
          <p:cNvPr id="10" name="Picture 9" descr="SYM_Horiz_RGB.png"/>
          <p:cNvPicPr>
            <a:picLocks noChangeAspect="1"/>
          </p:cNvPicPr>
          <p:nvPr/>
        </p:nvPicPr>
        <p:blipFill>
          <a:blip r:embed="rId2" cstate="print"/>
          <a:stretch>
            <a:fillRect/>
          </a:stretch>
        </p:blipFill>
        <p:spPr>
          <a:xfrm>
            <a:off x="7016496" y="6311302"/>
            <a:ext cx="1207008" cy="3178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8305" name="Picture 1"/>
          <p:cNvPicPr>
            <a:picLocks noChangeAspect="1" noChangeArrowheads="1"/>
          </p:cNvPicPr>
          <p:nvPr/>
        </p:nvPicPr>
        <p:blipFill>
          <a:blip r:embed="rId3" cstate="screen"/>
          <a:srcRect/>
          <a:stretch>
            <a:fillRect/>
          </a:stretch>
        </p:blipFill>
        <p:spPr bwMode="auto">
          <a:xfrm>
            <a:off x="0" y="5300662"/>
            <a:ext cx="9156700" cy="1566863"/>
          </a:xfrm>
          <a:prstGeom prst="rect">
            <a:avLst/>
          </a:prstGeom>
          <a:noFill/>
          <a:ln w="9525">
            <a:noFill/>
            <a:miter lim="800000"/>
            <a:headEnd/>
            <a:tailEnd/>
          </a:ln>
          <a:effectLst/>
        </p:spPr>
      </p:pic>
      <p:sp>
        <p:nvSpPr>
          <p:cNvPr id="11" name="Round Same Side Corner Rectangle 10"/>
          <p:cNvSpPr/>
          <p:nvPr/>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 name="Round Same Side Corner Rectangle 11"/>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lvl1pPr>
          </a:lstStyle>
          <a:p>
            <a:r>
              <a:rPr lang="en-US" dirty="0" smtClean="0"/>
              <a:t>Click to add transition statement here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pic>
        <p:nvPicPr>
          <p:cNvPr id="13" name="Picture 12" descr="SYM_Horiz_RGB.png"/>
          <p:cNvPicPr>
            <a:picLocks noChangeAspect="1"/>
          </p:cNvPicPr>
          <p:nvPr/>
        </p:nvPicPr>
        <p:blipFill>
          <a:blip r:embed="rId4" cstate="print"/>
          <a:stretch>
            <a:fillRect/>
          </a:stretch>
        </p:blipFill>
        <p:spPr>
          <a:xfrm>
            <a:off x="7016496" y="6311302"/>
            <a:ext cx="1207008" cy="3178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9201"/>
            <a:ext cx="8382001" cy="4953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600200"/>
            <a:ext cx="8382001" cy="4572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p:txBody>
          <a:bodyPr/>
          <a:lstStyle/>
          <a:p>
            <a:r>
              <a:rPr lang="en-US" smtClean="0"/>
              <a:t>Click icon to add table</a:t>
            </a:r>
            <a:endParaRPr lang="en-US"/>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ound Same Side Corner Rectangle 8"/>
          <p:cNvSpPr/>
          <p:nvPr/>
        </p:nvSpPr>
        <p:spPr bwMode="auto">
          <a:xfrm rot="16200000">
            <a:off x="3389251" y="3161442"/>
            <a:ext cx="301752" cy="6626223"/>
          </a:xfrm>
          <a:prstGeom prst="round2SameRect">
            <a:avLst>
              <a:gd name="adj1" fmla="val 50000"/>
              <a:gd name="adj2" fmla="val 0"/>
            </a:avLst>
          </a:prstGeom>
          <a:solidFill>
            <a:srgbClr val="FDBB3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ound Same Side Corner Rectangle 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744"/>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 </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9200"/>
            <a:ext cx="8382000" cy="49530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1" name="Picture 10" descr="SYM_Horiz_RGB.png"/>
          <p:cNvPicPr>
            <a:picLocks noChangeAspect="1"/>
          </p:cNvPicPr>
          <p:nvPr/>
        </p:nvPicPr>
        <p:blipFill>
          <a:blip r:embed="rId17" cstate="print"/>
          <a:stretch>
            <a:fillRect/>
          </a:stretch>
        </p:blipFill>
        <p:spPr>
          <a:xfrm>
            <a:off x="7016496" y="6311302"/>
            <a:ext cx="1207008" cy="31787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bg2">
            <a:lumMod val="50000"/>
          </a:schemeClr>
        </a:buClr>
        <a:buChar char="•"/>
        <a:defRPr sz="2400">
          <a:solidFill>
            <a:schemeClr val="bg2">
              <a:lumMod val="50000"/>
            </a:schemeClr>
          </a:solidFill>
          <a:latin typeface="+mn-lt"/>
          <a:ea typeface="+mn-ea"/>
          <a:cs typeface="+mn-cs"/>
        </a:defRPr>
      </a:lvl1pPr>
      <a:lvl2pPr marL="517525" indent="-233363" algn="l" rtl="0" eaLnBrk="1" fontAlgn="base" hangingPunct="1">
        <a:lnSpc>
          <a:spcPct val="90000"/>
        </a:lnSpc>
        <a:spcBef>
          <a:spcPct val="0"/>
        </a:spcBef>
        <a:spcAft>
          <a:spcPts val="1000"/>
        </a:spcAft>
        <a:buClr>
          <a:schemeClr val="bg2">
            <a:lumMod val="50000"/>
          </a:schemeClr>
        </a:buClr>
        <a:buFont typeface="Arial" charset="0"/>
        <a:buChar char="–"/>
        <a:defRPr sz="2000">
          <a:solidFill>
            <a:schemeClr val="bg2">
              <a:lumMod val="50000"/>
            </a:schemeClr>
          </a:solidFill>
          <a:latin typeface="+mn-lt"/>
        </a:defRPr>
      </a:lvl2pPr>
      <a:lvl3pPr marL="688975" indent="-171450" algn="l" rtl="0" eaLnBrk="1" fontAlgn="base" hangingPunct="1">
        <a:lnSpc>
          <a:spcPct val="90000"/>
        </a:lnSpc>
        <a:spcBef>
          <a:spcPct val="0"/>
        </a:spcBef>
        <a:spcAft>
          <a:spcPts val="800"/>
        </a:spcAft>
        <a:buClr>
          <a:schemeClr val="bg2">
            <a:lumMod val="50000"/>
          </a:schemeClr>
        </a:buClr>
        <a:buChar char="•"/>
        <a:tabLst/>
        <a:defRPr sz="1600">
          <a:solidFill>
            <a:schemeClr val="bg2">
              <a:lumMod val="50000"/>
            </a:schemeClr>
          </a:solidFill>
          <a:latin typeface="+mn-lt"/>
        </a:defRPr>
      </a:lvl3pPr>
      <a:lvl4pPr marL="854075" indent="-165100" algn="l" rtl="0" eaLnBrk="1" fontAlgn="base" hangingPunct="1">
        <a:lnSpc>
          <a:spcPct val="90000"/>
        </a:lnSpc>
        <a:spcBef>
          <a:spcPct val="0"/>
        </a:spcBef>
        <a:spcAft>
          <a:spcPts val="600"/>
        </a:spcAft>
        <a:buClr>
          <a:schemeClr val="bg2">
            <a:lumMod val="50000"/>
          </a:schemeClr>
        </a:buClr>
        <a:buChar char="–"/>
        <a:defRPr sz="1400">
          <a:solidFill>
            <a:schemeClr val="bg2">
              <a:lumMod val="50000"/>
            </a:schemeClr>
          </a:solidFill>
          <a:latin typeface="+mn-lt"/>
        </a:defRPr>
      </a:lvl4pPr>
      <a:lvl5pPr marL="974725" indent="-120650" algn="l" rtl="0" eaLnBrk="1" fontAlgn="base" hangingPunct="1">
        <a:lnSpc>
          <a:spcPct val="90000"/>
        </a:lnSpc>
        <a:spcBef>
          <a:spcPct val="0"/>
        </a:spcBef>
        <a:spcAft>
          <a:spcPts val="600"/>
        </a:spcAft>
        <a:buClr>
          <a:schemeClr val="bg2">
            <a:lumMod val="50000"/>
          </a:schemeClr>
        </a:buClr>
        <a:buFont typeface="Arial" pitchFamily="34" charset="0"/>
        <a:buChar char="•"/>
        <a:defRPr sz="1200">
          <a:solidFill>
            <a:schemeClr val="bg2">
              <a:lumMod val="50000"/>
            </a:schemeClr>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1.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linda.mitchell7@mail.dcu.ie" TargetMode="External"/><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projects.ldc.upenn.edu/TIDES.Translation/TransAssess0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6.png"/><Relationship Id="rId7" Type="http://schemas.openxmlformats.org/officeDocument/2006/relationships/diagramQuickStyle" Target="../diagrams/quickStyle2.xm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diagramLayout" Target="../diagrams/layout2.xml"/><Relationship Id="rId11" Type="http://schemas.openxmlformats.org/officeDocument/2006/relationships/image" Target="../media/image9.jpeg"/><Relationship Id="rId5" Type="http://schemas.openxmlformats.org/officeDocument/2006/relationships/diagramData" Target="../diagrams/data2.xml"/><Relationship Id="rId10" Type="http://schemas.openxmlformats.org/officeDocument/2006/relationships/image" Target="../media/image18.png"/><Relationship Id="rId4" Type="http://schemas.openxmlformats.org/officeDocument/2006/relationships/image" Target="../media/image17.jpeg"/><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pPr>
              <a:defRPr/>
            </a:pPr>
            <a:r>
              <a:rPr lang="en-US" dirty="0" smtClean="0"/>
              <a:t>Linda Mitchell 2014</a:t>
            </a:r>
            <a:endParaRPr lang="en-US" dirty="0"/>
          </a:p>
        </p:txBody>
      </p:sp>
      <p:sp>
        <p:nvSpPr>
          <p:cNvPr id="2" name="Slide Number Placeholder 1"/>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3" name="Title 2"/>
          <p:cNvSpPr>
            <a:spLocks noGrp="1"/>
          </p:cNvSpPr>
          <p:nvPr>
            <p:ph type="ctrTitle"/>
          </p:nvPr>
        </p:nvSpPr>
        <p:spPr>
          <a:xfrm>
            <a:off x="685800" y="3212976"/>
            <a:ext cx="7772400" cy="1511424"/>
          </a:xfrm>
        </p:spPr>
        <p:txBody>
          <a:bodyPr/>
          <a:lstStyle/>
          <a:p>
            <a:r>
              <a:rPr lang="en-US" b="0" dirty="0"/>
              <a:t>Evaluating Community Post-Editing - Bridging the </a:t>
            </a:r>
            <a:r>
              <a:rPr lang="en-US" b="0" dirty="0" smtClean="0"/>
              <a:t>Gap </a:t>
            </a:r>
            <a:r>
              <a:rPr lang="en-US" b="0" dirty="0"/>
              <a:t>between Translation </a:t>
            </a:r>
            <a:r>
              <a:rPr lang="en-US" b="0" dirty="0" smtClean="0"/>
              <a:t>Studies and </a:t>
            </a:r>
            <a:r>
              <a:rPr lang="en-US" b="0" dirty="0"/>
              <a:t>Social Informatics</a:t>
            </a:r>
            <a:endParaRPr lang="en-US" dirty="0"/>
          </a:p>
        </p:txBody>
      </p:sp>
      <p:sp>
        <p:nvSpPr>
          <p:cNvPr id="4" name="Subtitle 3"/>
          <p:cNvSpPr>
            <a:spLocks noGrp="1"/>
          </p:cNvSpPr>
          <p:nvPr>
            <p:ph type="subTitle" idx="1"/>
          </p:nvPr>
        </p:nvSpPr>
        <p:spPr/>
        <p:txBody>
          <a:bodyPr/>
          <a:lstStyle/>
          <a:p>
            <a:r>
              <a:rPr lang="en-US" dirty="0" smtClean="0"/>
              <a:t>Linda Mitchell</a:t>
            </a:r>
            <a:endParaRPr lang="en-US" dirty="0"/>
          </a:p>
        </p:txBody>
      </p:sp>
      <p:sp>
        <p:nvSpPr>
          <p:cNvPr id="5" name="Text Placeholder 4"/>
          <p:cNvSpPr>
            <a:spLocks noGrp="1"/>
          </p:cNvSpPr>
          <p:nvPr>
            <p:ph type="body" sz="quarter" idx="10"/>
          </p:nvPr>
        </p:nvSpPr>
        <p:spPr/>
        <p:txBody>
          <a:bodyPr/>
          <a:lstStyle/>
          <a:p>
            <a:r>
              <a:rPr lang="en-US" dirty="0" smtClean="0"/>
              <a:t>PhD student - Dublin City University </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495208"/>
            <a:ext cx="1141495" cy="774876"/>
          </a:xfrm>
          <a:prstGeom prst="rect">
            <a:avLst/>
          </a:prstGeom>
        </p:spPr>
      </p:pic>
      <p:pic>
        <p:nvPicPr>
          <p:cNvPr id="1026" name="Picture 2" descr="C:\Users\linda_mitchell\PhD_new\DCU\Durham\accept_globe_transparen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00336" y="748870"/>
            <a:ext cx="2277652" cy="75406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bwMode="ltGray">
          <a:xfrm>
            <a:off x="3635896" y="1494531"/>
            <a:ext cx="3312368" cy="432048"/>
          </a:xfrm>
          <a:prstGeom prst="rect">
            <a:avLst/>
          </a:prstGeom>
          <a:noFill/>
          <a:ln w="9525">
            <a:noFill/>
            <a:miter lim="800000"/>
            <a:headEnd/>
            <a:tailEnd/>
          </a:ln>
        </p:spPr>
        <p:txBody>
          <a:bodyPr wrap="square" lIns="91419" tIns="45710" rIns="91419" bIns="45710" rtlCol="0" anchor="t" anchorCtr="0">
            <a:noAutofit/>
          </a:bodyPr>
          <a:lstStyle/>
          <a:p>
            <a:pPr>
              <a:lnSpc>
                <a:spcPct val="90000"/>
              </a:lnSpc>
              <a:spcBef>
                <a:spcPts val="0"/>
              </a:spcBef>
              <a:spcAft>
                <a:spcPts val="800"/>
              </a:spcAft>
            </a:pPr>
            <a:r>
              <a:rPr lang="en-IE" sz="1600" dirty="0" smtClean="0">
                <a:solidFill>
                  <a:schemeClr val="bg2">
                    <a:lumMod val="50000"/>
                  </a:schemeClr>
                </a:solidFill>
                <a:latin typeface="Calibri" pitchFamily="34" charset="0"/>
              </a:rPr>
              <a:t>Grant agreement: 288769</a:t>
            </a:r>
            <a:endParaRPr lang="en-US" sz="1600" dirty="0" err="1" smtClean="0">
              <a:solidFill>
                <a:schemeClr val="bg2">
                  <a:lumMod val="50000"/>
                </a:schemeClr>
              </a:solidFill>
              <a:latin typeface="Calibri" pitchFamily="34" charset="0"/>
            </a:endParaRPr>
          </a:p>
        </p:txBody>
      </p:sp>
    </p:spTree>
    <p:extLst>
      <p:ext uri="{BB962C8B-B14F-4D97-AF65-F5344CB8AC3E}">
        <p14:creationId xmlns:p14="http://schemas.microsoft.com/office/powerpoint/2010/main" val="107106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Recruitment</a:t>
            </a:r>
            <a:endParaRPr lang="en-US" dirty="0"/>
          </a:p>
        </p:txBody>
      </p:sp>
      <p:sp>
        <p:nvSpPr>
          <p:cNvPr id="3" name="Content Placeholder 2"/>
          <p:cNvSpPr>
            <a:spLocks noGrp="1"/>
          </p:cNvSpPr>
          <p:nvPr>
            <p:ph idx="1"/>
          </p:nvPr>
        </p:nvSpPr>
        <p:spPr/>
        <p:txBody>
          <a:bodyPr>
            <a:normAutofit/>
          </a:bodyPr>
          <a:lstStyle/>
          <a:p>
            <a:r>
              <a:rPr lang="en-IE" dirty="0" smtClean="0"/>
              <a:t>User Study 1: (Mitchell, </a:t>
            </a:r>
            <a:r>
              <a:rPr lang="en-IE" dirty="0" err="1" smtClean="0"/>
              <a:t>Roturier</a:t>
            </a:r>
            <a:r>
              <a:rPr lang="en-IE" dirty="0" smtClean="0"/>
              <a:t> and O’Brien 2013)</a:t>
            </a:r>
          </a:p>
          <a:p>
            <a:pPr lvl="1"/>
            <a:r>
              <a:rPr lang="en-IE" sz="2400" dirty="0" smtClean="0"/>
              <a:t>No natural </a:t>
            </a:r>
            <a:r>
              <a:rPr lang="en-IE" sz="2400" dirty="0"/>
              <a:t>interest </a:t>
            </a:r>
            <a:r>
              <a:rPr lang="en-IE" sz="2400" dirty="0" smtClean="0"/>
              <a:t>for MT or PE</a:t>
            </a:r>
            <a:endParaRPr lang="en-IE" sz="2400" dirty="0"/>
          </a:p>
          <a:p>
            <a:pPr lvl="1"/>
            <a:r>
              <a:rPr lang="en-IE" sz="2400" dirty="0" smtClean="0"/>
              <a:t>Low cooperativeness from super users</a:t>
            </a:r>
            <a:endParaRPr lang="en-IE" sz="2400" dirty="0"/>
          </a:p>
          <a:p>
            <a:r>
              <a:rPr lang="en-IE" dirty="0" smtClean="0"/>
              <a:t>User Study 2:</a:t>
            </a:r>
            <a:endParaRPr lang="en-IE" dirty="0"/>
          </a:p>
          <a:p>
            <a:pPr lvl="1"/>
            <a:r>
              <a:rPr lang="en-IE" sz="2400" dirty="0"/>
              <a:t>Public posts are seen but do not stir interest</a:t>
            </a:r>
          </a:p>
          <a:p>
            <a:pPr lvl="1"/>
            <a:r>
              <a:rPr lang="en-IE" sz="2400" dirty="0" smtClean="0"/>
              <a:t>Personalised messages!</a:t>
            </a:r>
            <a:endParaRPr lang="en-IE" sz="2400" dirty="0"/>
          </a:p>
          <a:p>
            <a:pPr lvl="1"/>
            <a:r>
              <a:rPr lang="en-IE" sz="2400" dirty="0" smtClean="0"/>
              <a:t>Positive turnout</a:t>
            </a:r>
            <a:r>
              <a:rPr lang="en-IE" sz="2400" dirty="0"/>
              <a:t>:</a:t>
            </a:r>
          </a:p>
          <a:p>
            <a:pPr lvl="2"/>
            <a:r>
              <a:rPr lang="en-IE" sz="2400" dirty="0"/>
              <a:t>91 invitations </a:t>
            </a:r>
            <a:r>
              <a:rPr lang="en-IE" sz="2400" dirty="0">
                <a:sym typeface="Wingdings" panose="05000000000000000000" pitchFamily="2" charset="2"/>
              </a:rPr>
              <a:t></a:t>
            </a:r>
            <a:r>
              <a:rPr lang="en-IE" sz="2400" dirty="0"/>
              <a:t> 18 participants (20</a:t>
            </a:r>
            <a:r>
              <a:rPr lang="en-IE" sz="2400" dirty="0" smtClean="0"/>
              <a:t>%)</a:t>
            </a:r>
          </a:p>
        </p:txBody>
      </p:sp>
      <p:sp>
        <p:nvSpPr>
          <p:cNvPr id="4" name="Footer Placeholder 3"/>
          <p:cNvSpPr>
            <a:spLocks noGrp="1"/>
          </p:cNvSpPr>
          <p:nvPr>
            <p:ph type="ftr" sz="quarter" idx="10"/>
          </p:nvPr>
        </p:nvSpPr>
        <p:spPr/>
        <p:txBody>
          <a:bodyPr/>
          <a:lstStyle/>
          <a:p>
            <a:pPr>
              <a:defRPr/>
            </a:pPr>
            <a:r>
              <a:rPr lang="en-GB" dirty="0" smtClean="0"/>
              <a:t>Linda Mitchell 2014</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10</a:t>
            </a:fld>
            <a:endParaRPr lang="en-US" dirty="0"/>
          </a:p>
        </p:txBody>
      </p:sp>
      <p:pic>
        <p:nvPicPr>
          <p:cNvPr id="6"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59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My Evaluation Methods</a:t>
            </a:r>
            <a:endParaRPr lang="en-US" dirty="0"/>
          </a:p>
        </p:txBody>
      </p:sp>
      <p:sp>
        <p:nvSpPr>
          <p:cNvPr id="4" name="Footer Placeholder 3"/>
          <p:cNvSpPr>
            <a:spLocks noGrp="1"/>
          </p:cNvSpPr>
          <p:nvPr>
            <p:ph type="ftr" sz="quarter" idx="10"/>
          </p:nvPr>
        </p:nvSpPr>
        <p:spPr/>
        <p:txBody>
          <a:bodyPr/>
          <a:lstStyle/>
          <a:p>
            <a:pPr>
              <a:defRPr/>
            </a:pPr>
            <a:r>
              <a:rPr lang="en-US" dirty="0" smtClean="0"/>
              <a:t>Linda Mitchell 2014</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11</a:t>
            </a:fld>
            <a:endParaRPr lang="en-US" dirty="0"/>
          </a:p>
        </p:txBody>
      </p:sp>
      <p:sp>
        <p:nvSpPr>
          <p:cNvPr id="6" name="Content Placeholder 2"/>
          <p:cNvSpPr>
            <a:spLocks noGrp="1"/>
          </p:cNvSpPr>
          <p:nvPr>
            <p:ph idx="1"/>
          </p:nvPr>
        </p:nvSpPr>
        <p:spPr>
          <a:xfrm>
            <a:off x="381000" y="1219200"/>
            <a:ext cx="8382000" cy="4953000"/>
          </a:xfrm>
        </p:spPr>
        <p:txBody>
          <a:bodyPr>
            <a:normAutofit/>
          </a:bodyPr>
          <a:lstStyle/>
          <a:p>
            <a:r>
              <a:rPr lang="en-IE" dirty="0" smtClean="0"/>
              <a:t>Linguistic Evaluation </a:t>
            </a:r>
          </a:p>
          <a:p>
            <a:pPr lvl="1"/>
            <a:r>
              <a:rPr lang="en-IE" sz="2400" dirty="0" smtClean="0"/>
              <a:t>Error categorisation based on de Almeida 2013</a:t>
            </a:r>
          </a:p>
          <a:p>
            <a:r>
              <a:rPr lang="en-IE" dirty="0" smtClean="0"/>
              <a:t>Professional Evaluation </a:t>
            </a:r>
          </a:p>
          <a:p>
            <a:pPr lvl="1"/>
            <a:r>
              <a:rPr lang="en-IE" sz="2400" dirty="0" smtClean="0"/>
              <a:t>Domain experts</a:t>
            </a:r>
          </a:p>
          <a:p>
            <a:pPr lvl="1"/>
            <a:r>
              <a:rPr lang="en-IE" sz="2400" dirty="0" smtClean="0"/>
              <a:t>Advanced language skills/ trained linguists</a:t>
            </a:r>
          </a:p>
          <a:p>
            <a:pPr lvl="1"/>
            <a:r>
              <a:rPr lang="en-IE" sz="2400" dirty="0" smtClean="0"/>
              <a:t>Fluency and fidelity (LDC 2005)</a:t>
            </a:r>
          </a:p>
          <a:p>
            <a:r>
              <a:rPr lang="en-IE" dirty="0" smtClean="0"/>
              <a:t>Community Evaluation</a:t>
            </a:r>
            <a:endParaRPr lang="en-IE" sz="2400" dirty="0" smtClean="0"/>
          </a:p>
          <a:p>
            <a:pPr lvl="1"/>
            <a:r>
              <a:rPr lang="en-IE" sz="2400" dirty="0" smtClean="0"/>
              <a:t>Fluency</a:t>
            </a:r>
            <a:endParaRPr lang="en-US" sz="2400" dirty="0"/>
          </a:p>
        </p:txBody>
      </p:sp>
      <p:sp>
        <p:nvSpPr>
          <p:cNvPr id="7" name="Right Brace 6"/>
          <p:cNvSpPr/>
          <p:nvPr/>
        </p:nvSpPr>
        <p:spPr bwMode="auto">
          <a:xfrm>
            <a:off x="3959932" y="4005064"/>
            <a:ext cx="792088" cy="1512168"/>
          </a:xfrm>
          <a:prstGeom prst="rightBrace">
            <a:avLst/>
          </a:prstGeom>
          <a:noFill/>
          <a:ln w="19050" cap="flat" cmpd="sng" algn="ctr">
            <a:solidFill>
              <a:schemeClr val="bg2"/>
            </a:solidFill>
            <a:prstDash val="solid"/>
            <a:round/>
            <a:headEnd type="none" w="med" len="med"/>
            <a:tailEnd type="none" w="med" len="med"/>
          </a:ln>
          <a:effectLst/>
        </p:spPr>
        <p:txBody>
          <a:bodyPr rtlCol="0" anchor="ctr"/>
          <a:lstStyle/>
          <a:p>
            <a:pPr algn="ctr"/>
            <a:endParaRPr lang="en-US"/>
          </a:p>
        </p:txBody>
      </p:sp>
      <p:sp>
        <p:nvSpPr>
          <p:cNvPr id="8" name="Right Brace 7"/>
          <p:cNvSpPr/>
          <p:nvPr/>
        </p:nvSpPr>
        <p:spPr bwMode="auto">
          <a:xfrm>
            <a:off x="6732240" y="980728"/>
            <a:ext cx="792088" cy="3024336"/>
          </a:xfrm>
          <a:prstGeom prst="rightBrace">
            <a:avLst/>
          </a:prstGeom>
          <a:noFill/>
          <a:ln w="19050" cap="flat" cmpd="sng" algn="ctr">
            <a:solidFill>
              <a:schemeClr val="bg2"/>
            </a:solidFill>
            <a:prstDash val="solid"/>
            <a:round/>
            <a:headEnd type="none" w="med" len="med"/>
            <a:tailEnd type="none" w="med" len="med"/>
          </a:ln>
          <a:effectLst/>
        </p:spPr>
        <p:txBody>
          <a:bodyPr rtlCol="0" anchor="ctr"/>
          <a:lstStyle/>
          <a:p>
            <a:pPr algn="ctr"/>
            <a:endParaRPr lang="en-US"/>
          </a:p>
        </p:txBody>
      </p:sp>
      <p:sp>
        <p:nvSpPr>
          <p:cNvPr id="9" name="TextBox 8"/>
          <p:cNvSpPr txBox="1"/>
          <p:nvPr/>
        </p:nvSpPr>
        <p:spPr bwMode="ltGray">
          <a:xfrm>
            <a:off x="5076056" y="4293096"/>
            <a:ext cx="3384376" cy="1224136"/>
          </a:xfrm>
          <a:prstGeom prst="rect">
            <a:avLst/>
          </a:prstGeom>
          <a:noFill/>
          <a:ln w="9525">
            <a:noFill/>
            <a:miter lim="800000"/>
            <a:headEnd/>
            <a:tailEnd/>
          </a:ln>
        </p:spPr>
        <p:txBody>
          <a:bodyPr wrap="square" lIns="91419" tIns="45710" rIns="91419" bIns="45710" rtlCol="0" anchor="t" anchorCtr="0">
            <a:noAutofit/>
          </a:bodyPr>
          <a:lstStyle/>
          <a:p>
            <a:pPr algn="l">
              <a:lnSpc>
                <a:spcPct val="90000"/>
              </a:lnSpc>
              <a:spcBef>
                <a:spcPts val="0"/>
              </a:spcBef>
              <a:spcAft>
                <a:spcPts val="800"/>
              </a:spcAft>
            </a:pPr>
            <a:r>
              <a:rPr lang="en-IE" sz="2000" dirty="0" smtClean="0">
                <a:solidFill>
                  <a:schemeClr val="bg2">
                    <a:lumMod val="50000"/>
                  </a:schemeClr>
                </a:solidFill>
                <a:latin typeface="Calibri" pitchFamily="34" charset="0"/>
              </a:rPr>
              <a:t>Facilitated by </a:t>
            </a:r>
            <a:r>
              <a:rPr lang="en-IE" sz="2000" dirty="0">
                <a:solidFill>
                  <a:schemeClr val="bg2">
                    <a:lumMod val="50000"/>
                  </a:schemeClr>
                </a:solidFill>
                <a:latin typeface="Calibri" pitchFamily="34" charset="0"/>
              </a:rPr>
              <a:t>q</a:t>
            </a:r>
            <a:r>
              <a:rPr lang="en-IE" sz="2000" dirty="0" smtClean="0">
                <a:solidFill>
                  <a:schemeClr val="bg2">
                    <a:lumMod val="50000"/>
                  </a:schemeClr>
                </a:solidFill>
                <a:latin typeface="Calibri" pitchFamily="34" charset="0"/>
              </a:rPr>
              <a:t>ualitative methods (Social Informatics)</a:t>
            </a:r>
            <a:endParaRPr lang="en-US" sz="2000" dirty="0" err="1" smtClean="0">
              <a:solidFill>
                <a:schemeClr val="bg2">
                  <a:lumMod val="50000"/>
                </a:schemeClr>
              </a:solidFill>
              <a:latin typeface="Calibri" pitchFamily="34" charset="0"/>
            </a:endParaRPr>
          </a:p>
        </p:txBody>
      </p:sp>
      <p:sp>
        <p:nvSpPr>
          <p:cNvPr id="10" name="TextBox 9"/>
          <p:cNvSpPr txBox="1"/>
          <p:nvPr/>
        </p:nvSpPr>
        <p:spPr bwMode="ltGray">
          <a:xfrm>
            <a:off x="7504148" y="2041884"/>
            <a:ext cx="1692188" cy="1224136"/>
          </a:xfrm>
          <a:prstGeom prst="rect">
            <a:avLst/>
          </a:prstGeom>
          <a:noFill/>
          <a:ln w="9525">
            <a:noFill/>
            <a:miter lim="800000"/>
            <a:headEnd/>
            <a:tailEnd/>
          </a:ln>
        </p:spPr>
        <p:txBody>
          <a:bodyPr wrap="square" lIns="91419" tIns="45710" rIns="91419" bIns="45710" rtlCol="0" anchor="t" anchorCtr="0">
            <a:noAutofit/>
          </a:bodyPr>
          <a:lstStyle/>
          <a:p>
            <a:pPr algn="l">
              <a:lnSpc>
                <a:spcPct val="90000"/>
              </a:lnSpc>
              <a:spcBef>
                <a:spcPts val="0"/>
              </a:spcBef>
              <a:spcAft>
                <a:spcPts val="800"/>
              </a:spcAft>
            </a:pPr>
            <a:r>
              <a:rPr lang="en-IE" sz="2000" dirty="0" smtClean="0">
                <a:solidFill>
                  <a:schemeClr val="bg2">
                    <a:lumMod val="50000"/>
                  </a:schemeClr>
                </a:solidFill>
                <a:latin typeface="Calibri" pitchFamily="34" charset="0"/>
              </a:rPr>
              <a:t>Quantitative</a:t>
            </a:r>
          </a:p>
          <a:p>
            <a:pPr algn="l">
              <a:lnSpc>
                <a:spcPct val="90000"/>
              </a:lnSpc>
              <a:spcBef>
                <a:spcPts val="0"/>
              </a:spcBef>
              <a:spcAft>
                <a:spcPts val="800"/>
              </a:spcAft>
            </a:pPr>
            <a:r>
              <a:rPr lang="en-IE" sz="2000" dirty="0" smtClean="0">
                <a:solidFill>
                  <a:schemeClr val="bg2">
                    <a:lumMod val="50000"/>
                  </a:schemeClr>
                </a:solidFill>
                <a:latin typeface="Calibri" pitchFamily="34" charset="0"/>
              </a:rPr>
              <a:t>methods (Translation Studies)</a:t>
            </a:r>
            <a:endParaRPr lang="en-US" sz="2000" dirty="0" err="1" smtClean="0">
              <a:solidFill>
                <a:schemeClr val="bg2">
                  <a:lumMod val="50000"/>
                </a:schemeClr>
              </a:solidFill>
              <a:latin typeface="Calibri" pitchFamily="34" charset="0"/>
            </a:endParaRPr>
          </a:p>
        </p:txBody>
      </p:sp>
      <p:pic>
        <p:nvPicPr>
          <p:cNvPr id="11"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79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47750"/>
            <a:ext cx="7781939" cy="515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IE" dirty="0" smtClean="0"/>
              <a:t>Developing Evaluation Widget</a:t>
            </a:r>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8" y="1047750"/>
            <a:ext cx="903922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12</a:t>
            </a:fld>
            <a:endParaRPr lang="en-US" dirty="0"/>
          </a:p>
        </p:txBody>
      </p:sp>
      <p:sp>
        <p:nvSpPr>
          <p:cNvPr id="9" name="Footer Placeholder 3"/>
          <p:cNvSpPr>
            <a:spLocks noGrp="1"/>
          </p:cNvSpPr>
          <p:nvPr>
            <p:ph type="ftr" sz="quarter" idx="10"/>
          </p:nvPr>
        </p:nvSpPr>
        <p:spPr>
          <a:xfrm>
            <a:off x="381000" y="6358518"/>
            <a:ext cx="4183380" cy="232782"/>
          </a:xfrm>
        </p:spPr>
        <p:txBody>
          <a:bodyPr/>
          <a:lstStyle/>
          <a:p>
            <a:pPr>
              <a:defRPr/>
            </a:pPr>
            <a:r>
              <a:rPr lang="en-US" dirty="0"/>
              <a:t>Linda Mitchell 2014</a:t>
            </a:r>
          </a:p>
        </p:txBody>
      </p:sp>
      <p:sp>
        <p:nvSpPr>
          <p:cNvPr id="3" name="TextBox 2"/>
          <p:cNvSpPr txBox="1"/>
          <p:nvPr/>
        </p:nvSpPr>
        <p:spPr bwMode="ltGray">
          <a:xfrm>
            <a:off x="5436096" y="620688"/>
            <a:ext cx="3528392" cy="360040"/>
          </a:xfrm>
          <a:prstGeom prst="rect">
            <a:avLst/>
          </a:prstGeom>
          <a:noFill/>
          <a:ln w="9525">
            <a:noFill/>
            <a:miter lim="800000"/>
            <a:headEnd/>
            <a:tailEnd/>
          </a:ln>
        </p:spPr>
        <p:txBody>
          <a:bodyPr wrap="square" lIns="91419" tIns="45710" rIns="91419" bIns="45710" rtlCol="0" anchor="t" anchorCtr="0">
            <a:noAutofit/>
          </a:bodyPr>
          <a:lstStyle/>
          <a:p>
            <a:pPr>
              <a:lnSpc>
                <a:spcPct val="90000"/>
              </a:lnSpc>
              <a:spcBef>
                <a:spcPts val="0"/>
              </a:spcBef>
              <a:spcAft>
                <a:spcPts val="800"/>
              </a:spcAft>
            </a:pPr>
            <a:r>
              <a:rPr lang="en-GB" sz="2000" dirty="0" smtClean="0">
                <a:solidFill>
                  <a:schemeClr val="bg2">
                    <a:lumMod val="50000"/>
                  </a:schemeClr>
                </a:solidFill>
                <a:latin typeface="Calibri" pitchFamily="34" charset="0"/>
              </a:rPr>
              <a:t>(Mitchell and </a:t>
            </a:r>
            <a:r>
              <a:rPr lang="en-GB" sz="2000" dirty="0" err="1" smtClean="0">
                <a:solidFill>
                  <a:schemeClr val="bg2">
                    <a:lumMod val="50000"/>
                  </a:schemeClr>
                </a:solidFill>
                <a:latin typeface="Calibri" pitchFamily="34" charset="0"/>
              </a:rPr>
              <a:t>Roturier</a:t>
            </a:r>
            <a:r>
              <a:rPr lang="en-GB" sz="2000" dirty="0" smtClean="0">
                <a:solidFill>
                  <a:schemeClr val="bg2">
                    <a:lumMod val="50000"/>
                  </a:schemeClr>
                </a:solidFill>
                <a:latin typeface="Calibri" pitchFamily="34" charset="0"/>
              </a:rPr>
              <a:t> 2012)</a:t>
            </a:r>
            <a:endParaRPr lang="en-US" sz="2000" dirty="0" err="1" smtClean="0">
              <a:solidFill>
                <a:schemeClr val="bg2">
                  <a:lumMod val="50000"/>
                </a:schemeClr>
              </a:solidFill>
              <a:latin typeface="Calibri" pitchFamily="34" charset="0"/>
            </a:endParaRPr>
          </a:p>
        </p:txBody>
      </p:sp>
    </p:spTree>
    <p:extLst>
      <p:ext uri="{BB962C8B-B14F-4D97-AF65-F5344CB8AC3E}">
        <p14:creationId xmlns:p14="http://schemas.microsoft.com/office/powerpoint/2010/main" val="2587684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Developing Evaluation Widget – Learning Points </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13</a:t>
            </a:fld>
            <a:endParaRPr lang="en-US" dirty="0"/>
          </a:p>
        </p:txBody>
      </p:sp>
      <p:pic>
        <p:nvPicPr>
          <p:cNvPr id="5122" name="Picture 2" descr="C:\Users\linda_mitchell\PhD_new\DCU\MTJournal\Figures\Figure 2.3.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269179"/>
            <a:ext cx="3759100" cy="4602980"/>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0"/>
          </p:nvPr>
        </p:nvSpPr>
        <p:spPr>
          <a:xfrm>
            <a:off x="381000" y="6364570"/>
            <a:ext cx="4183380" cy="232782"/>
          </a:xfrm>
        </p:spPr>
        <p:txBody>
          <a:bodyPr/>
          <a:lstStyle/>
          <a:p>
            <a:pPr>
              <a:defRPr/>
            </a:pPr>
            <a:r>
              <a:rPr lang="en-US" dirty="0"/>
              <a:t>Linda Mitchell 2014</a:t>
            </a:r>
          </a:p>
        </p:txBody>
      </p:sp>
      <p:sp>
        <p:nvSpPr>
          <p:cNvPr id="6" name="Content Placeholder 2"/>
          <p:cNvSpPr>
            <a:spLocks noGrp="1"/>
          </p:cNvSpPr>
          <p:nvPr>
            <p:ph idx="1"/>
          </p:nvPr>
        </p:nvSpPr>
        <p:spPr>
          <a:xfrm>
            <a:off x="381000" y="1219200"/>
            <a:ext cx="8382000" cy="4953000"/>
          </a:xfrm>
        </p:spPr>
        <p:txBody>
          <a:bodyPr/>
          <a:lstStyle/>
          <a:p>
            <a:r>
              <a:rPr lang="en-IE" dirty="0" smtClean="0"/>
              <a:t>Simple Design</a:t>
            </a:r>
          </a:p>
          <a:p>
            <a:r>
              <a:rPr lang="en-IE" dirty="0" smtClean="0"/>
              <a:t>Visibility</a:t>
            </a:r>
          </a:p>
          <a:p>
            <a:r>
              <a:rPr lang="en-IE" dirty="0" smtClean="0"/>
              <a:t>Simple Task</a:t>
            </a:r>
          </a:p>
          <a:p>
            <a:r>
              <a:rPr lang="en-IE" dirty="0" smtClean="0"/>
              <a:t>Provide Support/ Explanation</a:t>
            </a:r>
          </a:p>
          <a:p>
            <a:r>
              <a:rPr lang="en-IE" dirty="0" smtClean="0"/>
              <a:t>(Fun </a:t>
            </a:r>
            <a:r>
              <a:rPr lang="en-IE" dirty="0"/>
              <a:t>/ Rewarding </a:t>
            </a:r>
            <a:r>
              <a:rPr lang="en-IE" dirty="0" smtClean="0"/>
              <a:t>Task)</a:t>
            </a:r>
            <a:endParaRPr lang="en-IE" dirty="0"/>
          </a:p>
          <a:p>
            <a:endParaRPr lang="en-US" dirty="0"/>
          </a:p>
        </p:txBody>
      </p:sp>
      <p:pic>
        <p:nvPicPr>
          <p:cNvPr id="8" name="Picture 2" descr="C:\PhD\DCU\Transfer\226369_273503382754896_1293435316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6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0"/>
          </p:nvPr>
        </p:nvSpPr>
        <p:spPr>
          <a:xfrm>
            <a:off x="381000" y="6358518"/>
            <a:ext cx="4183380" cy="232782"/>
          </a:xfrm>
        </p:spPr>
        <p:txBody>
          <a:bodyPr/>
          <a:lstStyle/>
          <a:p>
            <a:pPr>
              <a:defRPr/>
            </a:pPr>
            <a:r>
              <a:rPr lang="en-US" dirty="0"/>
              <a:t>Linda Mitchell 2014</a:t>
            </a:r>
          </a:p>
        </p:txBody>
      </p:sp>
      <p:sp>
        <p:nvSpPr>
          <p:cNvPr id="2" name="Title 1"/>
          <p:cNvSpPr>
            <a:spLocks noGrp="1"/>
          </p:cNvSpPr>
          <p:nvPr>
            <p:ph type="title"/>
          </p:nvPr>
        </p:nvSpPr>
        <p:spPr/>
        <p:txBody>
          <a:bodyPr>
            <a:normAutofit/>
          </a:bodyPr>
          <a:lstStyle/>
          <a:p>
            <a:r>
              <a:rPr lang="en-IE" sz="3200" dirty="0" smtClean="0">
                <a:solidFill>
                  <a:schemeClr val="bg2">
                    <a:lumMod val="50000"/>
                  </a:schemeClr>
                </a:solidFill>
              </a:rPr>
              <a:t>Implementation</a:t>
            </a:r>
            <a:endParaRPr lang="en-US" sz="3200" dirty="0">
              <a:solidFill>
                <a:schemeClr val="bg2">
                  <a:lumMod val="50000"/>
                </a:schemeClr>
              </a:solidFill>
            </a:endParaRPr>
          </a:p>
        </p:txBody>
      </p:sp>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3346" t="14031" r="13311"/>
          <a:stretch/>
        </p:blipFill>
        <p:spPr bwMode="auto">
          <a:xfrm>
            <a:off x="-21490" y="492695"/>
            <a:ext cx="9128444" cy="5560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own Arrow 5"/>
          <p:cNvSpPr/>
          <p:nvPr/>
        </p:nvSpPr>
        <p:spPr bwMode="auto">
          <a:xfrm rot="18265301">
            <a:off x="6024275" y="3717729"/>
            <a:ext cx="648072" cy="720080"/>
          </a:xfrm>
          <a:prstGeom prst="downArrow">
            <a:avLst/>
          </a:prstGeom>
          <a:solidFill>
            <a:srgbClr val="FF0000"/>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9" name="Slide Number Placeholder 4"/>
          <p:cNvSpPr>
            <a:spLocks noGrp="1"/>
          </p:cNvSpPr>
          <p:nvPr>
            <p:ph type="sldNum" sz="quarter" idx="11"/>
          </p:nvPr>
        </p:nvSpPr>
        <p:spPr>
          <a:xfrm>
            <a:off x="8548896" y="6397965"/>
            <a:ext cx="153888" cy="153888"/>
          </a:xfrm>
        </p:spPr>
        <p:txBody>
          <a:bodyPr/>
          <a:lstStyle/>
          <a:p>
            <a:pPr>
              <a:defRPr/>
            </a:pPr>
            <a:fld id="{446C9BED-6FD4-4BA4-B6B0-4A26058AC9EF}" type="slidenum">
              <a:rPr lang="en-US" smtClean="0"/>
              <a:pPr>
                <a:defRPr/>
              </a:pPr>
              <a:t>14</a:t>
            </a:fld>
            <a:endParaRPr lang="en-US" dirty="0"/>
          </a:p>
        </p:txBody>
      </p:sp>
    </p:spTree>
    <p:extLst>
      <p:ext uri="{BB962C8B-B14F-4D97-AF65-F5344CB8AC3E}">
        <p14:creationId xmlns:p14="http://schemas.microsoft.com/office/powerpoint/2010/main" val="3719055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GB" dirty="0" smtClean="0"/>
              <a:t>Linda Mitchell 2014</a:t>
            </a:r>
            <a:endParaRPr lang="en-US" dirty="0"/>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15</a:t>
            </a:fld>
            <a:endParaRPr lang="en-US" dirty="0"/>
          </a:p>
        </p:txBody>
      </p:sp>
      <p:sp>
        <p:nvSpPr>
          <p:cNvPr id="4" name="Subtitle 3"/>
          <p:cNvSpPr>
            <a:spLocks noGrp="1"/>
          </p:cNvSpPr>
          <p:nvPr>
            <p:ph type="subTitle" idx="1"/>
          </p:nvPr>
        </p:nvSpPr>
        <p:spPr/>
        <p:txBody>
          <a:bodyPr/>
          <a:lstStyle/>
          <a:p>
            <a:r>
              <a:rPr lang="en-GB" dirty="0" smtClean="0"/>
              <a:t>Linda Mitchell</a:t>
            </a:r>
          </a:p>
          <a:p>
            <a:r>
              <a:rPr lang="en-GB" dirty="0" smtClean="0">
                <a:hlinkClick r:id="rId2"/>
              </a:rPr>
              <a:t>linda.mitchell7@mail.dcu.ie</a:t>
            </a:r>
            <a:endParaRPr lang="en-GB" dirty="0" smtClean="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495208"/>
            <a:ext cx="1141495" cy="774876"/>
          </a:xfrm>
          <a:prstGeom prst="rect">
            <a:avLst/>
          </a:prstGeom>
        </p:spPr>
      </p:pic>
      <p:pic>
        <p:nvPicPr>
          <p:cNvPr id="6" name="Picture 2" descr="C:\Users\linda_mitchell\PhD_new\DCU\Durham\accept_globe_transparen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00336" y="748870"/>
            <a:ext cx="2277652" cy="75406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bwMode="ltGray">
          <a:xfrm>
            <a:off x="3635896" y="1494531"/>
            <a:ext cx="3312368" cy="432048"/>
          </a:xfrm>
          <a:prstGeom prst="rect">
            <a:avLst/>
          </a:prstGeom>
          <a:noFill/>
          <a:ln w="9525">
            <a:noFill/>
            <a:miter lim="800000"/>
            <a:headEnd/>
            <a:tailEnd/>
          </a:ln>
        </p:spPr>
        <p:txBody>
          <a:bodyPr wrap="square" lIns="91419" tIns="45710" rIns="91419" bIns="45710" rtlCol="0" anchor="t" anchorCtr="0">
            <a:noAutofit/>
          </a:bodyPr>
          <a:lstStyle/>
          <a:p>
            <a:pPr>
              <a:lnSpc>
                <a:spcPct val="90000"/>
              </a:lnSpc>
              <a:spcBef>
                <a:spcPts val="0"/>
              </a:spcBef>
              <a:spcAft>
                <a:spcPts val="800"/>
              </a:spcAft>
            </a:pPr>
            <a:r>
              <a:rPr lang="en-IE" sz="1600" dirty="0" smtClean="0">
                <a:solidFill>
                  <a:schemeClr val="bg2">
                    <a:lumMod val="50000"/>
                  </a:schemeClr>
                </a:solidFill>
                <a:latin typeface="Calibri" pitchFamily="34" charset="0"/>
              </a:rPr>
              <a:t>Grant agreement: 288769</a:t>
            </a:r>
            <a:endParaRPr lang="en-US" sz="1600" dirty="0" err="1" smtClean="0">
              <a:solidFill>
                <a:schemeClr val="bg2">
                  <a:lumMod val="50000"/>
                </a:schemeClr>
              </a:solidFill>
              <a:latin typeface="Calibri" pitchFamily="34" charset="0"/>
            </a:endParaRPr>
          </a:p>
        </p:txBody>
      </p:sp>
    </p:spTree>
    <p:extLst>
      <p:ext uri="{BB962C8B-B14F-4D97-AF65-F5344CB8AC3E}">
        <p14:creationId xmlns:p14="http://schemas.microsoft.com/office/powerpoint/2010/main" val="3010209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GB" dirty="0" smtClean="0"/>
              <a:t>De Almeida, G. 2013. Translating the post-editor: an investigation of post-editing changes and correlations with professional experience across two Romance languages. PhD dissertation. Dublin City University.</a:t>
            </a:r>
          </a:p>
          <a:p>
            <a:pPr algn="just"/>
            <a:r>
              <a:rPr lang="en-GB" dirty="0" err="1" smtClean="0"/>
              <a:t>Iriberri</a:t>
            </a:r>
            <a:r>
              <a:rPr lang="en-GB" dirty="0" smtClean="0"/>
              <a:t>, A. and Leroy, G. 2009. A life-cycle perspective on online community success. </a:t>
            </a:r>
            <a:r>
              <a:rPr lang="en-GB" i="1" dirty="0" smtClean="0"/>
              <a:t>ACM Computing Surveys</a:t>
            </a:r>
            <a:r>
              <a:rPr lang="en-GB" dirty="0"/>
              <a:t>,</a:t>
            </a:r>
            <a:r>
              <a:rPr lang="en-GB" dirty="0" smtClean="0"/>
              <a:t> 41(2): 1-29.</a:t>
            </a:r>
          </a:p>
          <a:p>
            <a:pPr algn="just"/>
            <a:r>
              <a:rPr lang="en-GB" dirty="0" smtClean="0"/>
              <a:t>Kling, R. 2000. Learning About Information Technologies and Social Change: The Contribution of Social Informatics. </a:t>
            </a:r>
            <a:r>
              <a:rPr lang="en-GB" i="1" dirty="0" smtClean="0"/>
              <a:t>The Information Society</a:t>
            </a:r>
            <a:r>
              <a:rPr lang="en-GB" dirty="0" smtClean="0"/>
              <a:t>, 16: 217-232.</a:t>
            </a:r>
          </a:p>
          <a:p>
            <a:pPr algn="just"/>
            <a:r>
              <a:rPr lang="en-GB" dirty="0" smtClean="0"/>
              <a:t>Linguistic Data Consortium. 2005 Linguistic data annotation specification: assessment of fluency and adequacy in translations Revision 1.5, </a:t>
            </a:r>
            <a:r>
              <a:rPr lang="en-GB" dirty="0" smtClean="0">
                <a:hlinkClick r:id="rId2"/>
              </a:rPr>
              <a:t>http://projects.ldc.upenn.edu/TIDES.Translation/TransAssess04.pdf</a:t>
            </a:r>
            <a:endParaRPr lang="en-GB" dirty="0" smtClean="0"/>
          </a:p>
          <a:p>
            <a:pPr algn="just"/>
            <a:r>
              <a:rPr lang="en-GB" dirty="0" smtClean="0"/>
              <a:t>Mitchell, L and </a:t>
            </a:r>
            <a:r>
              <a:rPr lang="en-GB" dirty="0" err="1" smtClean="0"/>
              <a:t>Roturier</a:t>
            </a:r>
            <a:r>
              <a:rPr lang="en-GB" dirty="0" smtClean="0"/>
              <a:t>, J. 2012. </a:t>
            </a:r>
            <a:r>
              <a:rPr lang="en-US" dirty="0"/>
              <a:t>Evaluation of Machine-Translated User Generated Content: A pilot study based on User </a:t>
            </a:r>
            <a:r>
              <a:rPr lang="en-US" dirty="0" smtClean="0"/>
              <a:t>Ratings. Proceedings of the 16</a:t>
            </a:r>
            <a:r>
              <a:rPr lang="en-US" baseline="30000" dirty="0" smtClean="0"/>
              <a:t>th</a:t>
            </a:r>
            <a:r>
              <a:rPr lang="en-US" dirty="0" smtClean="0"/>
              <a:t> Annual Meeting of the European Association for Machine Translation, 61-64.</a:t>
            </a:r>
            <a:endParaRPr lang="en-GB" dirty="0" smtClean="0"/>
          </a:p>
          <a:p>
            <a:pPr algn="just"/>
            <a:r>
              <a:rPr lang="en-GB" dirty="0" smtClean="0"/>
              <a:t>Mitchell, L. </a:t>
            </a:r>
            <a:r>
              <a:rPr lang="en-GB" dirty="0" err="1" smtClean="0"/>
              <a:t>Roturier</a:t>
            </a:r>
            <a:r>
              <a:rPr lang="en-GB" dirty="0" smtClean="0"/>
              <a:t>, J. and O’Brien, S. 2013. </a:t>
            </a:r>
            <a:r>
              <a:rPr lang="en-US" i="1" dirty="0" smtClean="0"/>
              <a:t>Community-based </a:t>
            </a:r>
            <a:r>
              <a:rPr lang="en-US" i="1" dirty="0"/>
              <a:t>post-editing of machine-translated content: monolingual vs. </a:t>
            </a:r>
            <a:r>
              <a:rPr lang="en-US" i="1" dirty="0" smtClean="0"/>
              <a:t>bilingual</a:t>
            </a:r>
            <a:r>
              <a:rPr lang="en-US" dirty="0" smtClean="0"/>
              <a:t>. </a:t>
            </a:r>
            <a:r>
              <a:rPr lang="en-US" dirty="0"/>
              <a:t>Proceedings of MT Summit XIV Workshop on Post-editing Technology and </a:t>
            </a:r>
            <a:r>
              <a:rPr lang="en-US" dirty="0" smtClean="0"/>
              <a:t>Practice.</a:t>
            </a:r>
          </a:p>
          <a:p>
            <a:pPr algn="just"/>
            <a:r>
              <a:rPr lang="en-GB" dirty="0" smtClean="0"/>
              <a:t>Rheingold, H. 2000. </a:t>
            </a:r>
            <a:r>
              <a:rPr lang="en-GB" i="1" dirty="0" smtClean="0"/>
              <a:t>The Virtual Community: Homesteading on the Electronic Frontier.</a:t>
            </a:r>
            <a:r>
              <a:rPr lang="en-GB" dirty="0" smtClean="0"/>
              <a:t> Cambridge: MIT Press.</a:t>
            </a:r>
            <a:endParaRPr lang="en-US" dirty="0"/>
          </a:p>
        </p:txBody>
      </p:sp>
      <p:sp>
        <p:nvSpPr>
          <p:cNvPr id="4" name="Footer Placeholder 3"/>
          <p:cNvSpPr>
            <a:spLocks noGrp="1"/>
          </p:cNvSpPr>
          <p:nvPr>
            <p:ph type="ftr" sz="quarter" idx="10"/>
          </p:nvPr>
        </p:nvSpPr>
        <p:spPr/>
        <p:txBody>
          <a:bodyPr/>
          <a:lstStyle/>
          <a:p>
            <a:pPr>
              <a:defRPr/>
            </a:pPr>
            <a:r>
              <a:rPr lang="en-GB" dirty="0" smtClean="0"/>
              <a:t>Linda Mitchell 2014</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16</a:t>
            </a:fld>
            <a:endParaRPr lang="en-US" dirty="0"/>
          </a:p>
        </p:txBody>
      </p:sp>
      <p:pic>
        <p:nvPicPr>
          <p:cNvPr id="6"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775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Outline</a:t>
            </a:r>
            <a:endParaRPr lang="en-US" dirty="0"/>
          </a:p>
        </p:txBody>
      </p:sp>
      <p:sp>
        <p:nvSpPr>
          <p:cNvPr id="3" name="Content Placeholder 2"/>
          <p:cNvSpPr>
            <a:spLocks noGrp="1"/>
          </p:cNvSpPr>
          <p:nvPr>
            <p:ph idx="1"/>
          </p:nvPr>
        </p:nvSpPr>
        <p:spPr/>
        <p:txBody>
          <a:bodyPr>
            <a:normAutofit/>
          </a:bodyPr>
          <a:lstStyle/>
          <a:p>
            <a:r>
              <a:rPr lang="en-IE" sz="2600" dirty="0" smtClean="0"/>
              <a:t>Research Topic</a:t>
            </a:r>
          </a:p>
          <a:p>
            <a:endParaRPr lang="en-IE" sz="2600" dirty="0" smtClean="0"/>
          </a:p>
          <a:p>
            <a:r>
              <a:rPr lang="en-IE" sz="2600" dirty="0" smtClean="0"/>
              <a:t>Social Informatics</a:t>
            </a:r>
          </a:p>
          <a:p>
            <a:pPr lvl="1"/>
            <a:r>
              <a:rPr lang="en-IE" sz="2600" dirty="0" smtClean="0"/>
              <a:t>The Norton Community</a:t>
            </a:r>
          </a:p>
          <a:p>
            <a:pPr lvl="1"/>
            <a:r>
              <a:rPr lang="en-IE" sz="2600" dirty="0" smtClean="0"/>
              <a:t>Recruitment</a:t>
            </a:r>
          </a:p>
          <a:p>
            <a:r>
              <a:rPr lang="en-IE" sz="2600" dirty="0" smtClean="0"/>
              <a:t>Overview: Evaluation Methods</a:t>
            </a:r>
          </a:p>
          <a:p>
            <a:pPr lvl="1"/>
            <a:r>
              <a:rPr lang="en-IE" sz="2600" dirty="0" smtClean="0"/>
              <a:t>Developing the Evaluation Widget</a:t>
            </a:r>
          </a:p>
          <a:p>
            <a:endParaRPr lang="en-IE" sz="2600" dirty="0" smtClean="0"/>
          </a:p>
          <a:p>
            <a:pPr marL="0" indent="0">
              <a:buNone/>
            </a:pPr>
            <a:endParaRPr lang="en-IE" sz="2600" dirty="0" smtClean="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a:t>
            </a:fld>
            <a:endParaRPr lang="en-US" dirty="0"/>
          </a:p>
        </p:txBody>
      </p:sp>
      <p:sp>
        <p:nvSpPr>
          <p:cNvPr id="6" name="Footer Placeholder 3"/>
          <p:cNvSpPr>
            <a:spLocks noGrp="1"/>
          </p:cNvSpPr>
          <p:nvPr>
            <p:ph type="ftr" sz="quarter" idx="10"/>
          </p:nvPr>
        </p:nvSpPr>
        <p:spPr>
          <a:xfrm>
            <a:off x="381000" y="6364570"/>
            <a:ext cx="4183380" cy="232782"/>
          </a:xfrm>
        </p:spPr>
        <p:txBody>
          <a:bodyPr/>
          <a:lstStyle/>
          <a:p>
            <a:pPr>
              <a:defRPr/>
            </a:pPr>
            <a:r>
              <a:rPr lang="en-US" dirty="0"/>
              <a:t>Linda Mitchell 2014</a:t>
            </a:r>
          </a:p>
        </p:txBody>
      </p:sp>
      <p:pic>
        <p:nvPicPr>
          <p:cNvPr id="7" name="Picture 2" descr="C:\PhD\DCU\Transfer\226369_273503382754896_129343531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57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Research Topic	</a:t>
            </a:r>
            <a:endParaRPr lang="en-US" dirty="0"/>
          </a:p>
        </p:txBody>
      </p:sp>
      <p:sp>
        <p:nvSpPr>
          <p:cNvPr id="3" name="Content Placeholder 2"/>
          <p:cNvSpPr>
            <a:spLocks noGrp="1"/>
          </p:cNvSpPr>
          <p:nvPr>
            <p:ph idx="1"/>
          </p:nvPr>
        </p:nvSpPr>
        <p:spPr/>
        <p:txBody>
          <a:bodyPr>
            <a:normAutofit/>
          </a:bodyPr>
          <a:lstStyle/>
          <a:p>
            <a:pPr marL="0" indent="0">
              <a:buNone/>
            </a:pPr>
            <a:r>
              <a:rPr lang="en-IE" dirty="0"/>
              <a:t>Post-editing of user-generated machine translated content by volunteer community members of the Norton support </a:t>
            </a:r>
            <a:r>
              <a:rPr lang="en-IE" dirty="0" smtClean="0"/>
              <a:t>forum</a:t>
            </a:r>
          </a:p>
          <a:p>
            <a:pPr marL="0" indent="0">
              <a:buNone/>
            </a:pPr>
            <a:endParaRPr lang="en-US" dirty="0"/>
          </a:p>
          <a:p>
            <a:r>
              <a:rPr lang="en-IE" dirty="0" smtClean="0"/>
              <a:t>Norton Forum: 	online platform to exchange knowledge on 			Norton products</a:t>
            </a:r>
          </a:p>
          <a:p>
            <a:r>
              <a:rPr lang="en-IE" dirty="0" smtClean="0"/>
              <a:t>User-generated: 	The content are questions and answers 			written by community members</a:t>
            </a:r>
          </a:p>
          <a:p>
            <a:r>
              <a:rPr lang="en-IE" sz="2200" dirty="0" smtClean="0"/>
              <a:t>Machine translated</a:t>
            </a:r>
            <a:r>
              <a:rPr lang="en-IE" dirty="0" smtClean="0"/>
              <a:t>:	translated from English into German using 			an SMT system</a:t>
            </a:r>
          </a:p>
          <a:p>
            <a:r>
              <a:rPr lang="en-IE" dirty="0"/>
              <a:t>Post-editing: 	Correction of machine translated </a:t>
            </a:r>
            <a:r>
              <a:rPr lang="en-IE" dirty="0" smtClean="0"/>
              <a:t>content</a:t>
            </a:r>
          </a:p>
          <a:p>
            <a:r>
              <a:rPr lang="en-IE" dirty="0" smtClean="0"/>
              <a:t>Volunteers:		users of the Norton forums (not translators)</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3</a:t>
            </a:fld>
            <a:endParaRPr lang="en-US" dirty="0"/>
          </a:p>
        </p:txBody>
      </p:sp>
      <p:sp>
        <p:nvSpPr>
          <p:cNvPr id="6" name="Footer Placeholder 3"/>
          <p:cNvSpPr>
            <a:spLocks noGrp="1"/>
          </p:cNvSpPr>
          <p:nvPr>
            <p:ph type="ftr" sz="quarter" idx="10"/>
          </p:nvPr>
        </p:nvSpPr>
        <p:spPr>
          <a:xfrm>
            <a:off x="381000" y="6358518"/>
            <a:ext cx="4183380" cy="232782"/>
          </a:xfrm>
        </p:spPr>
        <p:txBody>
          <a:bodyPr/>
          <a:lstStyle/>
          <a:p>
            <a:pPr>
              <a:defRPr/>
            </a:pPr>
            <a:r>
              <a:rPr lang="en-US" dirty="0"/>
              <a:t>Linda Mitchell 2014</a:t>
            </a:r>
          </a:p>
        </p:txBody>
      </p:sp>
      <p:pic>
        <p:nvPicPr>
          <p:cNvPr id="7"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02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Research Topic</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Linda Mitchell 2014</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4</a:t>
            </a:fld>
            <a:endParaRPr lang="en-US" dirty="0"/>
          </a:p>
        </p:txBody>
      </p:sp>
      <p:pic>
        <p:nvPicPr>
          <p:cNvPr id="6"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1360165"/>
            <a:ext cx="8982075"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114834"/>
            <a:ext cx="8915400"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noCrop="1"/>
          </p:cNvPicPr>
          <p:nvPr/>
        </p:nvPicPr>
        <p:blipFill>
          <a:blip r:embed="rId6">
            <a:extLst>
              <a:ext uri="{28A0092B-C50C-407E-A947-70E740481C1C}">
                <a14:useLocalDpi xmlns:a14="http://schemas.microsoft.com/office/drawing/2010/main" val="0"/>
              </a:ext>
            </a:extLst>
          </a:blip>
          <a:stretch>
            <a:fillRect/>
          </a:stretch>
        </p:blipFill>
        <p:spPr bwMode="auto">
          <a:xfrm>
            <a:off x="7677389" y="4272641"/>
            <a:ext cx="1385649" cy="139547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762" y="1141413"/>
            <a:ext cx="7122619" cy="4999867"/>
          </a:xfrm>
          <a:prstGeom prst="rect">
            <a:avLst/>
          </a:prstGeom>
        </p:spPr>
      </p:pic>
      <p:pic>
        <p:nvPicPr>
          <p:cNvPr id="13" name="Picture 3" descr="C:\Users\linda_mitchell\Downloads\group.png"/>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6488062" y="4595958"/>
            <a:ext cx="2114994" cy="122847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7" name="Rectangle 16"/>
          <p:cNvSpPr/>
          <p:nvPr/>
        </p:nvSpPr>
        <p:spPr bwMode="auto">
          <a:xfrm>
            <a:off x="7253052" y="3732948"/>
            <a:ext cx="936104" cy="334511"/>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Tree>
    <p:extLst>
      <p:ext uri="{BB962C8B-B14F-4D97-AF65-F5344CB8AC3E}">
        <p14:creationId xmlns:p14="http://schemas.microsoft.com/office/powerpoint/2010/main" val="2789372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500"/>
                                        <p:tgtEl>
                                          <p:spTgt spid="2052"/>
                                        </p:tgtEl>
                                      </p:cBhvr>
                                    </p:animEffect>
                                  </p:childTnLst>
                                </p:cTn>
                              </p:par>
                              <p:par>
                                <p:cTn id="13" presetID="10"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Main research question</a:t>
            </a:r>
            <a:endParaRPr lang="en-US" dirty="0"/>
          </a:p>
        </p:txBody>
      </p:sp>
      <p:sp>
        <p:nvSpPr>
          <p:cNvPr id="3" name="Content Placeholder 2"/>
          <p:cNvSpPr>
            <a:spLocks noGrp="1"/>
          </p:cNvSpPr>
          <p:nvPr>
            <p:ph idx="1"/>
          </p:nvPr>
        </p:nvSpPr>
        <p:spPr/>
        <p:txBody>
          <a:bodyPr>
            <a:normAutofit lnSpcReduction="10000"/>
          </a:bodyPr>
          <a:lstStyle/>
          <a:p>
            <a:r>
              <a:rPr lang="en-IE" dirty="0"/>
              <a:t>What kind of output do volunteer community post-editors produce</a:t>
            </a:r>
            <a:r>
              <a:rPr lang="en-IE" dirty="0" smtClean="0"/>
              <a:t>?</a:t>
            </a:r>
            <a:endParaRPr lang="en-IE" dirty="0"/>
          </a:p>
          <a:p>
            <a:r>
              <a:rPr lang="en-IE" dirty="0" smtClean="0"/>
              <a:t>Translation Studies: quantitative methods</a:t>
            </a:r>
          </a:p>
          <a:p>
            <a:pPr lvl="1"/>
            <a:r>
              <a:rPr lang="en-IE" dirty="0" smtClean="0"/>
              <a:t>Categorise errors, rank post-editing solutions etc.</a:t>
            </a:r>
          </a:p>
          <a:p>
            <a:endParaRPr lang="en-IE" dirty="0" smtClean="0"/>
          </a:p>
          <a:p>
            <a:r>
              <a:rPr lang="en-IE" dirty="0" smtClean="0"/>
              <a:t>Post-editing </a:t>
            </a:r>
            <a:r>
              <a:rPr lang="en-IE" dirty="0"/>
              <a:t>quality:</a:t>
            </a:r>
          </a:p>
          <a:p>
            <a:pPr lvl="1"/>
            <a:r>
              <a:rPr lang="en-IE" sz="2400" dirty="0"/>
              <a:t>“a good post-editor would meet the requirements of the specific PE tasks at hand, making changes and corrections only according to the guidelines provided, and delivering a final text with the required level of quality in the time-frame specified” (de Almeida 2013) </a:t>
            </a:r>
          </a:p>
          <a:p>
            <a:pPr marL="0" indent="0">
              <a:buNone/>
            </a:pPr>
            <a:r>
              <a:rPr lang="en-IE" dirty="0" smtClean="0">
                <a:sym typeface="Wingdings" panose="05000000000000000000" pitchFamily="2" charset="2"/>
              </a:rPr>
              <a:t> </a:t>
            </a:r>
            <a:r>
              <a:rPr lang="en-IE" dirty="0" smtClean="0"/>
              <a:t>Requirements and level of quality depend on environment</a:t>
            </a:r>
          </a:p>
          <a:p>
            <a:pPr marL="284162" lvl="1" indent="0">
              <a:buNone/>
            </a:pPr>
            <a:endParaRPr lang="en-IE" dirty="0" smtClean="0"/>
          </a:p>
          <a:p>
            <a:endParaRPr lang="en-IE" dirty="0" smtClean="0"/>
          </a:p>
          <a:p>
            <a:endParaRPr lang="en-IE" dirty="0" smtClean="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5</a:t>
            </a:fld>
            <a:endParaRPr lang="en-US" dirty="0"/>
          </a:p>
        </p:txBody>
      </p:sp>
      <p:sp>
        <p:nvSpPr>
          <p:cNvPr id="6" name="Footer Placeholder 3"/>
          <p:cNvSpPr>
            <a:spLocks noGrp="1"/>
          </p:cNvSpPr>
          <p:nvPr>
            <p:ph type="ftr" sz="quarter" idx="10"/>
          </p:nvPr>
        </p:nvSpPr>
        <p:spPr>
          <a:xfrm>
            <a:off x="381000" y="6358518"/>
            <a:ext cx="4183380" cy="232782"/>
          </a:xfrm>
        </p:spPr>
        <p:txBody>
          <a:bodyPr/>
          <a:lstStyle/>
          <a:p>
            <a:pPr>
              <a:defRPr/>
            </a:pPr>
            <a:r>
              <a:rPr lang="en-US" dirty="0"/>
              <a:t>Linda Mitchell 2014</a:t>
            </a:r>
          </a:p>
        </p:txBody>
      </p:sp>
      <p:pic>
        <p:nvPicPr>
          <p:cNvPr id="7"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93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need for Social Informatics</a:t>
            </a:r>
            <a:endParaRPr lang="en-US" dirty="0"/>
          </a:p>
        </p:txBody>
      </p:sp>
      <p:sp>
        <p:nvSpPr>
          <p:cNvPr id="3" name="Content Placeholder 2"/>
          <p:cNvSpPr>
            <a:spLocks noGrp="1"/>
          </p:cNvSpPr>
          <p:nvPr>
            <p:ph idx="1"/>
          </p:nvPr>
        </p:nvSpPr>
        <p:spPr/>
        <p:txBody>
          <a:bodyPr>
            <a:normAutofit/>
          </a:bodyPr>
          <a:lstStyle/>
          <a:p>
            <a:r>
              <a:rPr lang="en-IE" dirty="0" smtClean="0"/>
              <a:t>Post-editing environment is an existing </a:t>
            </a:r>
            <a:r>
              <a:rPr lang="en-IE" dirty="0" smtClean="0">
                <a:solidFill>
                  <a:srgbClr val="FF0000"/>
                </a:solidFill>
              </a:rPr>
              <a:t>online community</a:t>
            </a:r>
          </a:p>
          <a:p>
            <a:r>
              <a:rPr lang="en-IE" dirty="0" smtClean="0"/>
              <a:t>…Body </a:t>
            </a:r>
            <a:r>
              <a:rPr lang="en-IE" dirty="0"/>
              <a:t>of research that examines the </a:t>
            </a:r>
            <a:r>
              <a:rPr lang="en-IE" dirty="0">
                <a:solidFill>
                  <a:srgbClr val="FF0000"/>
                </a:solidFill>
              </a:rPr>
              <a:t>social aspects </a:t>
            </a:r>
            <a:r>
              <a:rPr lang="en-IE" dirty="0"/>
              <a:t>of computerisation</a:t>
            </a:r>
          </a:p>
          <a:p>
            <a:r>
              <a:rPr lang="en-IE" dirty="0"/>
              <a:t>Design and configuration of information systems that work well for people and help support their work (Kling 2000)</a:t>
            </a:r>
          </a:p>
          <a:p>
            <a:r>
              <a:rPr lang="en-IE" dirty="0" smtClean="0"/>
              <a:t>Community </a:t>
            </a:r>
            <a:r>
              <a:rPr lang="en-IE" dirty="0"/>
              <a:t>needs to be studied to perform</a:t>
            </a:r>
            <a:r>
              <a:rPr lang="en-IE" dirty="0" smtClean="0"/>
              <a:t>:</a:t>
            </a:r>
          </a:p>
          <a:p>
            <a:pPr lvl="1"/>
            <a:r>
              <a:rPr lang="en-IE" dirty="0" smtClean="0"/>
              <a:t>Recruitment and support of participants</a:t>
            </a:r>
          </a:p>
          <a:p>
            <a:pPr lvl="1"/>
            <a:r>
              <a:rPr lang="en-IE" dirty="0" smtClean="0"/>
              <a:t>Design of Evaluation Widget and tasks</a:t>
            </a:r>
          </a:p>
          <a:p>
            <a:pPr marL="284162" lvl="1" indent="0">
              <a:buNone/>
            </a:pPr>
            <a:endParaRPr lang="en-IE" dirty="0"/>
          </a:p>
          <a:p>
            <a:r>
              <a:rPr lang="en-IE" dirty="0" smtClean="0"/>
              <a:t>Qualitative Methods (observation, questionnaires, communication)</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6</a:t>
            </a:fld>
            <a:endParaRPr lang="en-US" dirty="0"/>
          </a:p>
        </p:txBody>
      </p:sp>
      <p:sp>
        <p:nvSpPr>
          <p:cNvPr id="6" name="Footer Placeholder 3"/>
          <p:cNvSpPr>
            <a:spLocks noGrp="1"/>
          </p:cNvSpPr>
          <p:nvPr>
            <p:ph type="ftr" sz="quarter" idx="10"/>
          </p:nvPr>
        </p:nvSpPr>
        <p:spPr>
          <a:xfrm>
            <a:off x="381000" y="6358518"/>
            <a:ext cx="4183380" cy="232782"/>
          </a:xfrm>
        </p:spPr>
        <p:txBody>
          <a:bodyPr/>
          <a:lstStyle/>
          <a:p>
            <a:pPr>
              <a:defRPr/>
            </a:pPr>
            <a:r>
              <a:rPr lang="en-US" dirty="0"/>
              <a:t>Linda Mitchell 2014</a:t>
            </a:r>
          </a:p>
        </p:txBody>
      </p:sp>
      <p:pic>
        <p:nvPicPr>
          <p:cNvPr id="7" name="Picture 2" descr="C:\PhD\DCU\Transfer\226369_273503382754896_129343531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24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Online Community – Analysis I</a:t>
            </a:r>
            <a:endParaRPr lang="en-US" dirty="0"/>
          </a:p>
        </p:txBody>
      </p:sp>
      <p:sp>
        <p:nvSpPr>
          <p:cNvPr id="3" name="Content Placeholder 2"/>
          <p:cNvSpPr>
            <a:spLocks noGrp="1"/>
          </p:cNvSpPr>
          <p:nvPr>
            <p:ph idx="1"/>
          </p:nvPr>
        </p:nvSpPr>
        <p:spPr/>
        <p:txBody>
          <a:bodyPr/>
          <a:lstStyle/>
          <a:p>
            <a:r>
              <a:rPr lang="en-US" dirty="0" smtClean="0"/>
              <a:t>They </a:t>
            </a:r>
            <a:r>
              <a:rPr lang="en-US" dirty="0"/>
              <a:t>will be </a:t>
            </a:r>
            <a:r>
              <a:rPr lang="en-US" dirty="0">
                <a:solidFill>
                  <a:srgbClr val="FF0000"/>
                </a:solidFill>
              </a:rPr>
              <a:t>communities not of common </a:t>
            </a:r>
            <a:r>
              <a:rPr lang="en-US" dirty="0" smtClean="0">
                <a:solidFill>
                  <a:srgbClr val="FF0000"/>
                </a:solidFill>
              </a:rPr>
              <a:t>location</a:t>
            </a:r>
            <a:r>
              <a:rPr lang="en-US" dirty="0">
                <a:solidFill>
                  <a:srgbClr val="FF0000"/>
                </a:solidFill>
              </a:rPr>
              <a:t>, but of common </a:t>
            </a:r>
            <a:r>
              <a:rPr lang="en-US" dirty="0" smtClean="0">
                <a:solidFill>
                  <a:srgbClr val="FF0000"/>
                </a:solidFill>
              </a:rPr>
              <a:t>interest</a:t>
            </a:r>
            <a:r>
              <a:rPr lang="en-US" dirty="0" smtClean="0"/>
              <a:t> (Rheingold 2000: 9)</a:t>
            </a:r>
          </a:p>
          <a:p>
            <a:r>
              <a:rPr lang="en-IE" dirty="0" smtClean="0"/>
              <a:t>The Norton community:</a:t>
            </a:r>
          </a:p>
          <a:p>
            <a:pPr lvl="1"/>
            <a:r>
              <a:rPr lang="en-IE" sz="2400" dirty="0" smtClean="0"/>
              <a:t>Main interest: receiving help and </a:t>
            </a:r>
            <a:r>
              <a:rPr lang="en-IE" sz="2400" b="1" dirty="0" smtClean="0"/>
              <a:t>solving problems </a:t>
            </a:r>
            <a:r>
              <a:rPr lang="en-IE" sz="2400" dirty="0" smtClean="0"/>
              <a:t>related to Norton products</a:t>
            </a:r>
          </a:p>
          <a:p>
            <a:pPr lvl="1"/>
            <a:r>
              <a:rPr lang="en-IE" sz="2400" dirty="0" smtClean="0"/>
              <a:t>Secondary interest: </a:t>
            </a:r>
            <a:r>
              <a:rPr lang="en-IE" sz="2400" b="1" dirty="0" smtClean="0"/>
              <a:t>exchanging ideas </a:t>
            </a:r>
            <a:r>
              <a:rPr lang="en-IE" sz="2400" dirty="0" smtClean="0"/>
              <a:t>about (new) Norton products, how to improve Norton products</a:t>
            </a:r>
          </a:p>
          <a:p>
            <a:pPr lvl="1"/>
            <a:r>
              <a:rPr lang="en-IE" sz="2400" dirty="0" smtClean="0"/>
              <a:t>Tertiary interest: </a:t>
            </a:r>
            <a:r>
              <a:rPr lang="en-IE" sz="2400" b="1" dirty="0" smtClean="0"/>
              <a:t>forming bonds </a:t>
            </a:r>
            <a:r>
              <a:rPr lang="en-IE" sz="2400" dirty="0" smtClean="0"/>
              <a:t>with other community members</a:t>
            </a:r>
          </a:p>
          <a:p>
            <a:r>
              <a:rPr lang="en-IE" sz="2800" dirty="0" smtClean="0"/>
              <a:t>Community PE &lt;&gt; Crowd PE</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7</a:t>
            </a:fld>
            <a:endParaRPr lang="en-US" dirty="0"/>
          </a:p>
        </p:txBody>
      </p:sp>
      <p:sp>
        <p:nvSpPr>
          <p:cNvPr id="6" name="Footer Placeholder 3"/>
          <p:cNvSpPr>
            <a:spLocks noGrp="1"/>
          </p:cNvSpPr>
          <p:nvPr>
            <p:ph type="ftr" sz="quarter" idx="10"/>
          </p:nvPr>
        </p:nvSpPr>
        <p:spPr>
          <a:xfrm>
            <a:off x="381000" y="6358518"/>
            <a:ext cx="4183380" cy="232782"/>
          </a:xfrm>
        </p:spPr>
        <p:txBody>
          <a:bodyPr/>
          <a:lstStyle/>
          <a:p>
            <a:pPr>
              <a:defRPr/>
            </a:pPr>
            <a:r>
              <a:rPr lang="en-US" dirty="0"/>
              <a:t>Linda Mitchell 2014</a:t>
            </a:r>
          </a:p>
        </p:txBody>
      </p:sp>
      <p:pic>
        <p:nvPicPr>
          <p:cNvPr id="7" name="Picture 2" descr="C:\PhD\DCU\Transfer\226369_273503382754896_129343531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70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Online Community – Analysis II</a:t>
            </a:r>
            <a:endParaRPr lang="en-US" dirty="0"/>
          </a:p>
        </p:txBody>
      </p:sp>
      <p:sp>
        <p:nvSpPr>
          <p:cNvPr id="4" name="Footer Placeholder 3"/>
          <p:cNvSpPr>
            <a:spLocks noGrp="1"/>
          </p:cNvSpPr>
          <p:nvPr>
            <p:ph type="ftr" sz="quarter" idx="10"/>
          </p:nvPr>
        </p:nvSpPr>
        <p:spPr/>
        <p:txBody>
          <a:bodyPr/>
          <a:lstStyle/>
          <a:p>
            <a:pPr>
              <a:defRPr/>
            </a:pPr>
            <a:r>
              <a:rPr lang="en-US" dirty="0" smtClean="0"/>
              <a:t>Linda Mitchell 2014</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8</a:t>
            </a:fld>
            <a:endParaRPr lang="en-US" dirty="0"/>
          </a:p>
        </p:txBody>
      </p:sp>
      <p:sp>
        <p:nvSpPr>
          <p:cNvPr id="6" name="Content Placeholder 2"/>
          <p:cNvSpPr>
            <a:spLocks noGrp="1"/>
          </p:cNvSpPr>
          <p:nvPr>
            <p:ph idx="1"/>
          </p:nvPr>
        </p:nvSpPr>
        <p:spPr>
          <a:xfrm>
            <a:off x="381000" y="1219200"/>
            <a:ext cx="8382000" cy="4953000"/>
          </a:xfrm>
        </p:spPr>
        <p:txBody>
          <a:bodyPr>
            <a:normAutofit/>
          </a:bodyPr>
          <a:lstStyle/>
          <a:p>
            <a:pPr marL="233310" lvl="1" indent="-233310">
              <a:spcAft>
                <a:spcPts val="1200"/>
              </a:spcAft>
              <a:buFontTx/>
              <a:buChar char="•"/>
            </a:pPr>
            <a:r>
              <a:rPr lang="en-IE" sz="2400" dirty="0" smtClean="0"/>
              <a:t>Self-sustained:</a:t>
            </a:r>
          </a:p>
          <a:p>
            <a:pPr marL="569860" lvl="3" indent="-233310">
              <a:spcAft>
                <a:spcPts val="1200"/>
              </a:spcAft>
            </a:pPr>
            <a:r>
              <a:rPr lang="en-IE" sz="2200" dirty="0" smtClean="0"/>
              <a:t>Questions and answers are supplied by the community</a:t>
            </a:r>
          </a:p>
          <a:p>
            <a:pPr marL="233310" lvl="1" indent="-233310">
              <a:spcAft>
                <a:spcPts val="1200"/>
              </a:spcAft>
              <a:buFontTx/>
              <a:buChar char="•"/>
            </a:pPr>
            <a:r>
              <a:rPr lang="en-IE" sz="2400" dirty="0" smtClean="0"/>
              <a:t>Self-governed:</a:t>
            </a:r>
          </a:p>
          <a:p>
            <a:pPr marL="569860" lvl="3" indent="-233310">
              <a:spcAft>
                <a:spcPts val="1200"/>
              </a:spcAft>
            </a:pPr>
            <a:r>
              <a:rPr lang="en-IE" sz="2200" dirty="0" smtClean="0"/>
              <a:t>Moderators and administrators monitor</a:t>
            </a:r>
          </a:p>
          <a:p>
            <a:pPr marL="569860" lvl="3" indent="-233310">
              <a:spcAft>
                <a:spcPts val="1200"/>
              </a:spcAft>
            </a:pPr>
            <a:r>
              <a:rPr lang="en-IE" sz="2200" dirty="0" smtClean="0"/>
              <a:t>Community reports/takes care of misconduct itself</a:t>
            </a:r>
          </a:p>
          <a:p>
            <a:pPr marL="0" indent="-284215"/>
            <a:endParaRPr lang="en-US" dirty="0"/>
          </a:p>
        </p:txBody>
      </p:sp>
      <p:graphicFrame>
        <p:nvGraphicFramePr>
          <p:cNvPr id="3" name="Diagram 2"/>
          <p:cNvGraphicFramePr/>
          <p:nvPr>
            <p:extLst>
              <p:ext uri="{D42A27DB-BD31-4B8C-83A1-F6EECF244321}">
                <p14:modId xmlns:p14="http://schemas.microsoft.com/office/powerpoint/2010/main" val="2920781365"/>
              </p:ext>
            </p:extLst>
          </p:nvPr>
        </p:nvGraphicFramePr>
        <p:xfrm>
          <a:off x="3447391" y="3486568"/>
          <a:ext cx="4262048" cy="2536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bwMode="auto">
          <a:xfrm>
            <a:off x="4211960" y="4332700"/>
            <a:ext cx="648072" cy="576064"/>
          </a:xfrm>
          <a:prstGeom prst="circularArrow">
            <a:avLst/>
          </a:prstGeom>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8" name="Circular Arrow 7"/>
          <p:cNvSpPr/>
          <p:nvPr/>
        </p:nvSpPr>
        <p:spPr bwMode="auto">
          <a:xfrm rot="10956830">
            <a:off x="4211183" y="4466564"/>
            <a:ext cx="648072" cy="576064"/>
          </a:xfrm>
          <a:prstGeom prst="circularArrow">
            <a:avLst/>
          </a:prstGeom>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9" name="Down Arrow 8"/>
          <p:cNvSpPr/>
          <p:nvPr/>
        </p:nvSpPr>
        <p:spPr bwMode="auto">
          <a:xfrm>
            <a:off x="3923928" y="5066167"/>
            <a:ext cx="288032" cy="802240"/>
          </a:xfrm>
          <a:prstGeom prst="downArrow">
            <a:avLst/>
          </a:prstGeom>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TextBox 9"/>
          <p:cNvSpPr txBox="1"/>
          <p:nvPr/>
        </p:nvSpPr>
        <p:spPr bwMode="ltGray">
          <a:xfrm>
            <a:off x="2769366" y="5469945"/>
            <a:ext cx="1296144" cy="510654"/>
          </a:xfrm>
          <a:prstGeom prst="rect">
            <a:avLst/>
          </a:prstGeom>
          <a:noFill/>
          <a:ln w="9525">
            <a:noFill/>
            <a:miter lim="800000"/>
            <a:headEnd/>
            <a:tailEnd/>
          </a:ln>
        </p:spPr>
        <p:txBody>
          <a:bodyPr wrap="square" lIns="91419" tIns="45710" rIns="91419" bIns="45710" rtlCol="0" anchor="t" anchorCtr="0">
            <a:noAutofit/>
          </a:bodyPr>
          <a:lstStyle/>
          <a:p>
            <a:pPr>
              <a:lnSpc>
                <a:spcPct val="90000"/>
              </a:lnSpc>
              <a:spcBef>
                <a:spcPts val="0"/>
              </a:spcBef>
              <a:spcAft>
                <a:spcPts val="800"/>
              </a:spcAft>
            </a:pPr>
            <a:r>
              <a:rPr lang="en-GB" sz="2000" dirty="0" smtClean="0">
                <a:solidFill>
                  <a:schemeClr val="bg2">
                    <a:lumMod val="50000"/>
                  </a:schemeClr>
                </a:solidFill>
                <a:latin typeface="Calibri" pitchFamily="34" charset="0"/>
              </a:rPr>
              <a:t>Death</a:t>
            </a:r>
            <a:endParaRPr lang="en-US" sz="2000" dirty="0" err="1" smtClean="0">
              <a:solidFill>
                <a:schemeClr val="bg2">
                  <a:lumMod val="50000"/>
                </a:schemeClr>
              </a:solidFill>
              <a:latin typeface="Calibri" pitchFamily="34" charset="0"/>
            </a:endParaRPr>
          </a:p>
        </p:txBody>
      </p:sp>
      <p:sp>
        <p:nvSpPr>
          <p:cNvPr id="11" name="TextBox 10"/>
          <p:cNvSpPr txBox="1"/>
          <p:nvPr/>
        </p:nvSpPr>
        <p:spPr bwMode="ltGray">
          <a:xfrm>
            <a:off x="249086" y="4148199"/>
            <a:ext cx="3168352" cy="1720208"/>
          </a:xfrm>
          <a:prstGeom prst="rect">
            <a:avLst/>
          </a:prstGeom>
          <a:noFill/>
          <a:ln w="9525">
            <a:noFill/>
            <a:miter lim="800000"/>
            <a:headEnd/>
            <a:tailEnd/>
          </a:ln>
        </p:spPr>
        <p:txBody>
          <a:bodyPr wrap="square" lIns="91419" tIns="45710" rIns="91419" bIns="45710" rtlCol="0" anchor="t" anchorCtr="0">
            <a:noAutofit/>
          </a:bodyPr>
          <a:lstStyle/>
          <a:p>
            <a:pPr>
              <a:lnSpc>
                <a:spcPct val="90000"/>
              </a:lnSpc>
              <a:spcBef>
                <a:spcPts val="0"/>
              </a:spcBef>
              <a:spcAft>
                <a:spcPts val="800"/>
              </a:spcAft>
            </a:pPr>
            <a:r>
              <a:rPr lang="en-GB" sz="2000" dirty="0" smtClean="0">
                <a:solidFill>
                  <a:schemeClr val="bg2">
                    <a:lumMod val="50000"/>
                  </a:schemeClr>
                </a:solidFill>
                <a:latin typeface="Calibri" pitchFamily="34" charset="0"/>
              </a:rPr>
              <a:t>Online Communities</a:t>
            </a:r>
          </a:p>
          <a:p>
            <a:pPr>
              <a:lnSpc>
                <a:spcPct val="90000"/>
              </a:lnSpc>
              <a:spcBef>
                <a:spcPts val="0"/>
              </a:spcBef>
              <a:spcAft>
                <a:spcPts val="800"/>
              </a:spcAft>
            </a:pPr>
            <a:r>
              <a:rPr lang="en-GB" sz="2000" dirty="0" smtClean="0">
                <a:solidFill>
                  <a:schemeClr val="bg2">
                    <a:lumMod val="50000"/>
                  </a:schemeClr>
                </a:solidFill>
                <a:latin typeface="Calibri" pitchFamily="34" charset="0"/>
              </a:rPr>
              <a:t>Life-Cycle </a:t>
            </a:r>
          </a:p>
          <a:p>
            <a:pPr>
              <a:lnSpc>
                <a:spcPct val="90000"/>
              </a:lnSpc>
              <a:spcBef>
                <a:spcPts val="0"/>
              </a:spcBef>
              <a:spcAft>
                <a:spcPts val="800"/>
              </a:spcAft>
            </a:pPr>
            <a:r>
              <a:rPr lang="en-GB" sz="2000" dirty="0" smtClean="0">
                <a:solidFill>
                  <a:schemeClr val="bg2">
                    <a:lumMod val="50000"/>
                  </a:schemeClr>
                </a:solidFill>
                <a:latin typeface="Calibri" pitchFamily="34" charset="0"/>
              </a:rPr>
              <a:t>(</a:t>
            </a:r>
            <a:r>
              <a:rPr lang="en-GB" sz="2000" dirty="0" err="1" smtClean="0">
                <a:solidFill>
                  <a:schemeClr val="bg2">
                    <a:lumMod val="50000"/>
                  </a:schemeClr>
                </a:solidFill>
                <a:latin typeface="Calibri" pitchFamily="34" charset="0"/>
              </a:rPr>
              <a:t>Iriberri</a:t>
            </a:r>
            <a:r>
              <a:rPr lang="en-GB" sz="2000" dirty="0" smtClean="0">
                <a:solidFill>
                  <a:schemeClr val="bg2">
                    <a:lumMod val="50000"/>
                  </a:schemeClr>
                </a:solidFill>
                <a:latin typeface="Calibri" pitchFamily="34" charset="0"/>
              </a:rPr>
              <a:t> &amp; Leroy 2009)</a:t>
            </a:r>
            <a:endParaRPr lang="en-US" sz="2000" dirty="0" err="1" smtClean="0">
              <a:solidFill>
                <a:schemeClr val="bg2">
                  <a:lumMod val="50000"/>
                </a:schemeClr>
              </a:solidFill>
              <a:latin typeface="Calibri" pitchFamily="34" charset="0"/>
            </a:endParaRPr>
          </a:p>
        </p:txBody>
      </p:sp>
    </p:spTree>
    <p:extLst>
      <p:ext uri="{BB962C8B-B14F-4D97-AF65-F5344CB8AC3E}">
        <p14:creationId xmlns:p14="http://schemas.microsoft.com/office/powerpoint/2010/main" val="7717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7" grpId="0" animBg="1"/>
      <p:bldP spid="8" grpId="0" animBg="1"/>
      <p:bldP spid="9" grpId="0" animBg="1"/>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t>Online Community – Analysis III</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0696" y="2322632"/>
            <a:ext cx="140970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96038"/>
            <a:ext cx="1414110" cy="169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descr="C:\PhD\DCU\IATIS\binocular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161249">
            <a:off x="2708595" y="4678056"/>
            <a:ext cx="1247123" cy="115220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Diagram 9"/>
          <p:cNvGraphicFramePr/>
          <p:nvPr>
            <p:extLst>
              <p:ext uri="{D42A27DB-BD31-4B8C-83A1-F6EECF244321}">
                <p14:modId xmlns:p14="http://schemas.microsoft.com/office/powerpoint/2010/main" val="3458062980"/>
              </p:ext>
            </p:extLst>
          </p:nvPr>
        </p:nvGraphicFramePr>
        <p:xfrm>
          <a:off x="2100064" y="1370752"/>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1"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36096" y="3690784"/>
            <a:ext cx="149542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Footer Placeholder 3"/>
          <p:cNvSpPr>
            <a:spLocks noGrp="1"/>
          </p:cNvSpPr>
          <p:nvPr>
            <p:ph type="ftr" sz="quarter" idx="10"/>
          </p:nvPr>
        </p:nvSpPr>
        <p:spPr>
          <a:xfrm>
            <a:off x="381000" y="6358518"/>
            <a:ext cx="4183380" cy="232782"/>
          </a:xfrm>
        </p:spPr>
        <p:txBody>
          <a:bodyPr/>
          <a:lstStyle/>
          <a:p>
            <a:pPr>
              <a:defRPr/>
            </a:pPr>
            <a:r>
              <a:rPr lang="en-US" dirty="0"/>
              <a:t>Linda Mitchell 2014</a:t>
            </a:r>
          </a:p>
        </p:txBody>
      </p:sp>
      <p:sp>
        <p:nvSpPr>
          <p:cNvPr id="15" name="Slide Number Placeholder 4"/>
          <p:cNvSpPr>
            <a:spLocks noGrp="1"/>
          </p:cNvSpPr>
          <p:nvPr>
            <p:ph type="sldNum" sz="quarter" idx="11"/>
          </p:nvPr>
        </p:nvSpPr>
        <p:spPr>
          <a:xfrm>
            <a:off x="8532440" y="6381328"/>
            <a:ext cx="153888" cy="153888"/>
          </a:xfrm>
        </p:spPr>
        <p:txBody>
          <a:bodyPr/>
          <a:lstStyle/>
          <a:p>
            <a:pPr>
              <a:defRPr/>
            </a:pPr>
            <a:fld id="{446C9BED-6FD4-4BA4-B6B0-4A26058AC9EF}" type="slidenum">
              <a:rPr lang="en-US" smtClean="0"/>
              <a:pPr>
                <a:defRPr/>
              </a:pPr>
              <a:t>9</a:t>
            </a:fld>
            <a:endParaRPr lang="en-US" dirty="0"/>
          </a:p>
        </p:txBody>
      </p:sp>
      <p:pic>
        <p:nvPicPr>
          <p:cNvPr id="13" name="Picture 2" descr="C:\PhD\DCU\Transfer\226369_273503382754896_1293435316_n.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141550" y="6070384"/>
            <a:ext cx="773806" cy="574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73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solidFill>
              <a:schemeClr val="bg1"/>
            </a:solidFill>
            <a:effectLst/>
            <a:latin typeface="+mn-lt"/>
          </a:defRPr>
        </a:defPPr>
      </a:lstStyle>
    </a:spDef>
    <a:lnDef>
      <a:spPr bwMode="auto">
        <a:solidFill>
          <a:schemeClr val="accent1"/>
        </a:solidFill>
        <a:ln w="19050" cap="flat" cmpd="sng" algn="ctr">
          <a:solidFill>
            <a:schemeClr val="bg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solidFill>
              <a:schemeClr val="bg2">
                <a:lumMod val="50000"/>
              </a:schemeClr>
            </a:solidFill>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790</Words>
  <Application>Microsoft Office PowerPoint</Application>
  <PresentationFormat>On-screen Show (4:3)</PresentationFormat>
  <Paragraphs>151</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vt:lpstr>
      <vt:lpstr>Evaluating Community Post-Editing - Bridging the Gap between Translation Studies and Social Informatics</vt:lpstr>
      <vt:lpstr>Outline</vt:lpstr>
      <vt:lpstr>Research Topic </vt:lpstr>
      <vt:lpstr>Research Topic</vt:lpstr>
      <vt:lpstr>Main research question</vt:lpstr>
      <vt:lpstr>The need for Social Informatics</vt:lpstr>
      <vt:lpstr>Online Community – Analysis I</vt:lpstr>
      <vt:lpstr>Online Community – Analysis II</vt:lpstr>
      <vt:lpstr>Online Community – Analysis III</vt:lpstr>
      <vt:lpstr>Recruitment</vt:lpstr>
      <vt:lpstr>My Evaluation Methods</vt:lpstr>
      <vt:lpstr>Developing Evaluation Widget</vt:lpstr>
      <vt:lpstr>Developing Evaluation Widget – Learning Points </vt:lpstr>
      <vt:lpstr>Implementation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2014-01-24T15:35:51Z</dcterms:created>
  <dcterms:modified xsi:type="dcterms:W3CDTF">2014-02-13T12:15:26Z</dcterms:modified>
</cp:coreProperties>
</file>